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273" r:id="rId4"/>
    <p:sldId id="287" r:id="rId5"/>
    <p:sldId id="305" r:id="rId6"/>
    <p:sldId id="288" r:id="rId7"/>
    <p:sldId id="289" r:id="rId8"/>
    <p:sldId id="290" r:id="rId9"/>
    <p:sldId id="291" r:id="rId10"/>
    <p:sldId id="292" r:id="rId11"/>
    <p:sldId id="293" r:id="rId12"/>
    <p:sldId id="306" r:id="rId13"/>
    <p:sldId id="307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285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336699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336699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336699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336699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336699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0066"/>
    <a:srgbClr val="D0E0EC"/>
    <a:srgbClr val="CCFFFF"/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33" autoAdjust="0"/>
    <p:restoredTop sz="82835" autoAdjust="0"/>
  </p:normalViewPr>
  <p:slideViewPr>
    <p:cSldViewPr>
      <p:cViewPr>
        <p:scale>
          <a:sx n="90" d="100"/>
          <a:sy n="90" d="100"/>
        </p:scale>
        <p:origin x="-178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991894A5-682E-439D-979A-E3A9D4B22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fld id="{0AB4FF27-328B-48DA-BB7B-6A7559F0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ED5A3-26E3-4506-B4A6-32422FFFB8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21388"/>
            <a:ext cx="2017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rey_9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913438"/>
            <a:ext cx="1871662" cy="684212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lg" len="lg"/>
          </a:ln>
        </p:spPr>
      </p:pic>
      <p:pic>
        <p:nvPicPr>
          <p:cNvPr id="7" name="Picture 9" descr="mmci-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4450" y="5805488"/>
            <a:ext cx="14382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AA63-4D1A-4856-A1D0-CBEBA6E94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761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7610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FC10-8A7F-43FA-A043-6DAA23E4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35937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38600" cy="50403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1196975"/>
            <a:ext cx="4038600" cy="2443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3792538"/>
            <a:ext cx="4038600" cy="2444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19A3-9F26-48DC-B3DB-2AADDBC5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B12E-998A-469C-A064-58AAC6C78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DB05-A986-4ECD-9B9C-DDF36862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B58B-9E6E-4870-BA38-3F4DF37D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6668-D21F-4EC8-8D96-9FEDA2AF4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65E4-DA1D-4344-BC48-798D6E152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CE7A-3388-4344-AD7D-B488C5F0B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96B8-2ABB-43C1-A27F-6A7EBEBEE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C24E-1DEB-42A5-9AE4-7545375DC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135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spcBef>
                <a:spcPct val="7000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03B153D2-9751-46D2-B2D4-881AEA6E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grey_9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AAED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14401"/>
            <a:ext cx="7772400" cy="1298575"/>
          </a:xfrm>
        </p:spPr>
        <p:txBody>
          <a:bodyPr/>
          <a:lstStyle/>
          <a:p>
            <a:r>
              <a:rPr lang="en-US" dirty="0" smtClean="0"/>
              <a:t>Shape capture: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400" dirty="0" smtClean="0"/>
              <a:t>Visual Hull Foundations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268538" y="4868863"/>
            <a:ext cx="4392612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800" b="1" dirty="0" smtClean="0">
                <a:solidFill>
                  <a:srgbClr val="336699"/>
                </a:solidFill>
              </a:rPr>
              <a:t>june, 4 2012</a:t>
            </a:r>
            <a:endParaRPr lang="en-US" sz="1800" b="1" dirty="0">
              <a:solidFill>
                <a:srgbClr val="336699"/>
              </a:solidFill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103152" y="4191471"/>
            <a:ext cx="247696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336699"/>
                </a:solidFill>
              </a:rPr>
              <a:t>Ahmed </a:t>
            </a:r>
            <a:r>
              <a:rPr lang="en-US" b="1" dirty="0" err="1" smtClean="0">
                <a:solidFill>
                  <a:srgbClr val="336699"/>
                </a:solidFill>
              </a:rPr>
              <a:t>Elhayek</a:t>
            </a:r>
            <a:endParaRPr lang="en-US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44649"/>
            <a:ext cx="2775304" cy="18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Interval Visual Hull (IVH)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269007"/>
            <a:ext cx="8496175" cy="5040313"/>
          </a:xfrm>
        </p:spPr>
        <p:txBody>
          <a:bodyPr/>
          <a:lstStyle/>
          <a:p>
            <a:r>
              <a:rPr lang="en-US" sz="2400" dirty="0" smtClean="0"/>
              <a:t>The viewing region is bounded by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 Lt" pitchFamily="18" charset="0"/>
            </a:endParaRPr>
          </a:p>
          <a:p>
            <a:r>
              <a:rPr lang="en-US" sz="2400" dirty="0" smtClean="0"/>
              <a:t>Q belongs to </a:t>
            </a:r>
            <a:r>
              <a:rPr lang="en-US" sz="2400" i="1" dirty="0" smtClean="0"/>
              <a:t>IVH(S) iff </a:t>
            </a:r>
            <a:r>
              <a:rPr lang="en-US" sz="2400" i="1" dirty="0" smtClean="0">
                <a:solidFill>
                  <a:srgbClr val="FF0000"/>
                </a:solidFill>
              </a:rPr>
              <a:t>any</a:t>
            </a:r>
            <a:r>
              <a:rPr lang="en-US" sz="2400" i="1" dirty="0" smtClean="0"/>
              <a:t> half-line     		        </a:t>
            </a:r>
            <a:r>
              <a:rPr lang="en-US" sz="2400" dirty="0" smtClean="0"/>
              <a:t>passing through Q contains at least 	   		      one point of </a:t>
            </a:r>
            <a:r>
              <a:rPr lang="en-US" sz="2400" i="1" dirty="0" smtClean="0"/>
              <a:t>S.</a:t>
            </a:r>
          </a:p>
          <a:p>
            <a:endParaRPr lang="en-US" sz="1800" i="1" dirty="0" smtClean="0"/>
          </a:p>
          <a:p>
            <a:r>
              <a:rPr lang="en-US" sz="2400" dirty="0" smtClean="0"/>
              <a:t>For all the Objects so far IVH = S</a:t>
            </a:r>
          </a:p>
          <a:p>
            <a:endParaRPr lang="en-US" sz="1800" dirty="0" smtClean="0"/>
          </a:p>
          <a:p>
            <a:r>
              <a:rPr lang="en-US" sz="2400" dirty="0" smtClean="0"/>
              <a:t>IVH admits interesting visual interpretation not related to silhouettes, for example:</a:t>
            </a:r>
          </a:p>
          <a:p>
            <a:endParaRPr lang="en-US" sz="200" dirty="0" smtClean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internal silhouette-inactive surface, cannot be observed from any viewpoint </a:t>
            </a:r>
            <a:r>
              <a:rPr lang="en-US" sz="2000" i="1" dirty="0" smtClean="0"/>
              <a:t>V    CH(S).</a:t>
            </a:r>
          </a:p>
          <a:p>
            <a:pPr lvl="1"/>
            <a:endParaRPr lang="en-US" sz="600" i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95141"/>
              </p:ext>
            </p:extLst>
          </p:nvPr>
        </p:nvGraphicFramePr>
        <p:xfrm>
          <a:off x="3131840" y="5459625"/>
          <a:ext cx="288032" cy="34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Formel" r:id="rId4" imgW="126720" imgH="152280" progId="Equation.3">
                  <p:embed/>
                </p:oleObj>
              </mc:Choice>
              <mc:Fallback>
                <p:oleObj name="Formel" r:id="rId4" imgW="126720" imgH="1522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459625"/>
                        <a:ext cx="288032" cy="345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4208" y="2391271"/>
            <a:ext cx="214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Viewing regions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3262503" cy="12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11396"/>
            <a:ext cx="39350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2D Visual Hull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Works only for a set of polygons </a:t>
            </a:r>
            <a:r>
              <a:rPr lang="en-US" sz="2400" b="1" dirty="0" smtClean="0"/>
              <a:t>SP</a:t>
            </a:r>
          </a:p>
          <a:p>
            <a:endParaRPr lang="en-US" sz="1200" b="1" dirty="0" smtClean="0"/>
          </a:p>
          <a:p>
            <a:r>
              <a:rPr lang="en-US" sz="2400" b="1" dirty="0"/>
              <a:t>V</a:t>
            </a:r>
            <a:r>
              <a:rPr lang="en-US" sz="2400" b="1" dirty="0" smtClean="0"/>
              <a:t>isual line</a:t>
            </a:r>
            <a:r>
              <a:rPr lang="en-US" sz="2400" dirty="0" smtClean="0"/>
              <a:t>: </a:t>
            </a:r>
            <a:r>
              <a:rPr lang="en-US" sz="2400" dirty="0"/>
              <a:t>straight line </a:t>
            </a:r>
            <a:r>
              <a:rPr lang="en-US" sz="2400" dirty="0" smtClean="0"/>
              <a:t>belonging 		</a:t>
            </a:r>
            <a:r>
              <a:rPr lang="en-US" sz="2400" dirty="0"/>
              <a:t> </a:t>
            </a:r>
            <a:r>
              <a:rPr lang="en-US" sz="2400" dirty="0" smtClean="0"/>
              <a:t>                 to </a:t>
            </a:r>
            <a:r>
              <a:rPr lang="en-US" sz="2400" b="1" dirty="0"/>
              <a:t>Q</a:t>
            </a:r>
            <a:r>
              <a:rPr lang="en-US" sz="2400" b="1" i="1" dirty="0" smtClean="0"/>
              <a:t> </a:t>
            </a:r>
            <a:r>
              <a:rPr lang="en-US" sz="2400" dirty="0"/>
              <a:t>that does </a:t>
            </a:r>
            <a:r>
              <a:rPr lang="en-US" sz="2400" dirty="0" smtClean="0"/>
              <a:t>not intersect </a:t>
            </a:r>
            <a:r>
              <a:rPr lang="en-US" sz="2400" b="1" dirty="0" smtClean="0"/>
              <a:t>SP</a:t>
            </a:r>
          </a:p>
          <a:p>
            <a:endParaRPr lang="en-US" sz="1200" b="1" dirty="0" smtClean="0"/>
          </a:p>
          <a:p>
            <a:r>
              <a:rPr lang="en-US" sz="2400" dirty="0" smtClean="0"/>
              <a:t>Visual </a:t>
            </a:r>
            <a:r>
              <a:rPr lang="en-US" sz="2400" dirty="0"/>
              <a:t>lines </a:t>
            </a:r>
            <a:r>
              <a:rPr lang="en-US" sz="2400" dirty="0" smtClean="0"/>
              <a:t>of </a:t>
            </a:r>
            <a:r>
              <a:rPr lang="en-US" sz="2400" b="1" dirty="0" smtClean="0"/>
              <a:t>Q</a:t>
            </a:r>
            <a:r>
              <a:rPr lang="en-US" sz="2400" dirty="0" smtClean="0"/>
              <a:t> can be </a:t>
            </a:r>
            <a:r>
              <a:rPr lang="en-US" sz="2400" dirty="0"/>
              <a:t>grouped </a:t>
            </a:r>
            <a:r>
              <a:rPr lang="en-US" sz="2400" dirty="0" smtClean="0"/>
              <a:t>                                     into </a:t>
            </a:r>
            <a:r>
              <a:rPr lang="en-US" sz="2400" dirty="0"/>
              <a:t>a number of </a:t>
            </a:r>
            <a:r>
              <a:rPr lang="en-US" sz="2400" dirty="0" smtClean="0"/>
              <a:t>families</a:t>
            </a:r>
          </a:p>
          <a:p>
            <a:endParaRPr lang="en-US" sz="1200" dirty="0" smtClean="0"/>
          </a:p>
          <a:p>
            <a:r>
              <a:rPr lang="en-US" sz="2400" dirty="0"/>
              <a:t>The </a:t>
            </a:r>
            <a:r>
              <a:rPr lang="en-US" sz="2400" b="1" dirty="0"/>
              <a:t>visual </a:t>
            </a:r>
            <a:r>
              <a:rPr lang="en-US" sz="2400" b="1" dirty="0" smtClean="0"/>
              <a:t>number </a:t>
            </a:r>
            <a:r>
              <a:rPr lang="en-US" sz="2400" dirty="0"/>
              <a:t>VN(</a:t>
            </a:r>
            <a:r>
              <a:rPr lang="en-US" sz="2400" b="1" dirty="0"/>
              <a:t>Q, SP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 smtClean="0"/>
              <a:t>is the </a:t>
            </a:r>
            <a:r>
              <a:rPr lang="en-US" sz="2400" dirty="0"/>
              <a:t>number of </a:t>
            </a:r>
            <a:r>
              <a:rPr lang="en-US" sz="2400" dirty="0" smtClean="0"/>
              <a:t>families</a:t>
            </a:r>
          </a:p>
          <a:p>
            <a:endParaRPr lang="en-US" sz="1200" dirty="0" smtClean="0"/>
          </a:p>
          <a:p>
            <a:r>
              <a:rPr lang="en-US" sz="2400" b="1" i="1" dirty="0" smtClean="0"/>
              <a:t>Q    </a:t>
            </a:r>
            <a:r>
              <a:rPr lang="en-US" sz="2400" i="1" dirty="0" smtClean="0"/>
              <a:t>VH(SP</a:t>
            </a:r>
            <a:r>
              <a:rPr lang="en-US" sz="2400" i="1" dirty="0"/>
              <a:t>) </a:t>
            </a:r>
            <a:r>
              <a:rPr lang="en-US" sz="2400" dirty="0" smtClean="0"/>
              <a:t>iff it’s </a:t>
            </a:r>
            <a:r>
              <a:rPr lang="en-US" sz="2400" i="1" dirty="0"/>
              <a:t>VN(Q,SP)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endParaRPr lang="en-US" sz="1200" dirty="0" smtClean="0"/>
          </a:p>
          <a:p>
            <a:r>
              <a:rPr lang="en-US" sz="2400" dirty="0"/>
              <a:t>Active segment: boundary between </a:t>
            </a:r>
            <a:r>
              <a:rPr lang="en-US" sz="2400" dirty="0" smtClean="0"/>
              <a:t>                             points </a:t>
            </a:r>
            <a:r>
              <a:rPr lang="en-US" sz="2400" dirty="0"/>
              <a:t>whose VN differ by </a:t>
            </a:r>
            <a:r>
              <a:rPr lang="en-US" sz="2400" dirty="0" smtClean="0"/>
              <a:t>one</a:t>
            </a:r>
          </a:p>
          <a:p>
            <a:endParaRPr lang="en-US" sz="23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26739" y="30596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Families </a:t>
            </a:r>
            <a:r>
              <a:rPr lang="en-US" sz="1800" b="1" dirty="0"/>
              <a:t>of visual lines</a:t>
            </a: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89416"/>
              </p:ext>
            </p:extLst>
          </p:nvPr>
        </p:nvGraphicFramePr>
        <p:xfrm>
          <a:off x="1187624" y="4592935"/>
          <a:ext cx="362242" cy="34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Formel" r:id="rId5" imgW="126725" imgH="126725" progId="Equation.3">
                  <p:embed/>
                </p:oleObj>
              </mc:Choice>
              <mc:Fallback>
                <p:oleObj name="Formel" r:id="rId5" imgW="126725" imgH="126725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592935"/>
                        <a:ext cx="362242" cy="348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62373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2D Visual Hull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015"/>
            <a:ext cx="8229600" cy="504031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Algorithm Outline</a:t>
            </a:r>
            <a:r>
              <a:rPr lang="en-US" sz="2400" dirty="0" smtClean="0"/>
              <a:t>: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Compute all the active segments</a:t>
            </a:r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Construct a partition of the plane                                                       produced by these segments using                                                                  </a:t>
            </a:r>
            <a:r>
              <a:rPr lang="en-US" sz="2400" b="1" dirty="0" smtClean="0"/>
              <a:t>plane sweep algorithm</a:t>
            </a:r>
          </a:p>
          <a:p>
            <a:pPr>
              <a:buFont typeface="+mj-lt"/>
              <a:buAutoNum type="arabicPeriod"/>
            </a:pPr>
            <a:endParaRPr lang="en-US" sz="1000" b="1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Starting from a region inside </a:t>
            </a:r>
            <a:r>
              <a:rPr lang="en-US" sz="2400" i="1" dirty="0" smtClean="0"/>
              <a:t>object:                                                          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traverse the partition in order of adjacent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compute the visual number of each region</a:t>
            </a:r>
          </a:p>
          <a:p>
            <a:pPr>
              <a:buFont typeface="+mj-lt"/>
              <a:buAutoNum type="arabicPeriod"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Merge the regions whose VN is zero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5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2D Visual Hull Algorithm </a:t>
            </a:r>
            <a:r>
              <a:rPr lang="en-US" b="1" dirty="0" smtClean="0"/>
              <a:t>- 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67" y="1196975"/>
            <a:ext cx="620409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5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78110"/>
            <a:ext cx="3960440" cy="30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128" y="1417866"/>
            <a:ext cx="2987824" cy="28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Internal</a:t>
            </a:r>
            <a:r>
              <a:rPr lang="en-US" sz="2000" dirty="0"/>
              <a:t> </a:t>
            </a:r>
            <a:r>
              <a:rPr lang="en-US" sz="2000" b="1" dirty="0" smtClean="0"/>
              <a:t>2D VH: </a:t>
            </a:r>
            <a:r>
              <a:rPr lang="en-US" sz="2000" dirty="0"/>
              <a:t>b</a:t>
            </a:r>
            <a:r>
              <a:rPr lang="en-US" sz="2000" dirty="0" smtClean="0"/>
              <a:t>ased on visual half-lines </a:t>
            </a:r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000" b="1" dirty="0"/>
              <a:t>3D VH for polyhedra</a:t>
            </a:r>
            <a:r>
              <a:rPr lang="en-US" sz="2000" dirty="0" smtClean="0"/>
              <a:t>: based on active surfaces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Hull Algorithm Extentions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/>
        </p:blipFill>
        <p:spPr bwMode="auto">
          <a:xfrm>
            <a:off x="2638548" y="4732145"/>
            <a:ext cx="6397948" cy="21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r="53418"/>
          <a:stretch>
            <a:fillRect/>
          </a:stretch>
        </p:blipFill>
        <p:spPr bwMode="auto">
          <a:xfrm>
            <a:off x="0" y="4664903"/>
            <a:ext cx="1872208" cy="21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284984"/>
            <a:ext cx="8135937" cy="576263"/>
          </a:xfrm>
        </p:spPr>
        <p:txBody>
          <a:bodyPr/>
          <a:lstStyle/>
          <a:p>
            <a:pPr algn="ctr"/>
            <a:r>
              <a:rPr lang="en-US" dirty="0" smtClean="0"/>
              <a:t>Visual Hull Alignment and Refinement Across Time: </a:t>
            </a:r>
            <a:br>
              <a:rPr lang="en-US" dirty="0" smtClean="0"/>
            </a:br>
            <a:r>
              <a:rPr lang="en-US" dirty="0" smtClean="0"/>
              <a:t>A 3D Reconstruction Algorithm Combining Shape-From-Silhouette with Stereo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Shape-From-Silhouette (</a:t>
            </a:r>
            <a:r>
              <a:rPr lang="en-US" dirty="0" smtClean="0"/>
              <a:t>SFS) Limitation: </a:t>
            </a:r>
          </a:p>
          <a:p>
            <a:pPr lvl="1"/>
            <a:r>
              <a:rPr lang="en-US" dirty="0" smtClean="0"/>
              <a:t>coarse approximated with a few cameras.</a:t>
            </a:r>
          </a:p>
          <a:p>
            <a:endParaRPr lang="en-US" sz="1000" dirty="0" smtClean="0"/>
          </a:p>
          <a:p>
            <a:r>
              <a:rPr lang="en-US" dirty="0" smtClean="0"/>
              <a:t>Solution: increase the number of view by:</a:t>
            </a:r>
          </a:p>
          <a:p>
            <a:endParaRPr lang="en-US" sz="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across space approach</a:t>
            </a:r>
          </a:p>
          <a:p>
            <a:pPr marL="914400" lvl="1" indent="-514350">
              <a:buFont typeface="+mj-lt"/>
              <a:buAutoNum type="arabicPeriod"/>
            </a:pPr>
            <a:endParaRPr lang="en-US" sz="1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across time approach by:</a:t>
            </a:r>
          </a:p>
          <a:p>
            <a:endParaRPr lang="en-US" sz="5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VH alignment: estimating the rigid motion between   the VH’s formed at different time instants</a:t>
            </a:r>
          </a:p>
          <a:p>
            <a:pPr marL="1314450" lvl="2" indent="-514350">
              <a:buFont typeface="+mj-lt"/>
              <a:buAutoNum type="arabicPeriod"/>
            </a:pPr>
            <a:endParaRPr lang="en-US" sz="8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VH reﬁnement: combining them to get a tighter    bound on the object’s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666" y="2810631"/>
            <a:ext cx="5573638" cy="40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368" y="2834594"/>
            <a:ext cx="5283403" cy="40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Bounding Edge VH Representation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9888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13"/>
          </a:xfrm>
        </p:spPr>
        <p:txBody>
          <a:bodyPr/>
          <a:lstStyle/>
          <a:p>
            <a:r>
              <a:rPr lang="en-US" sz="2300" dirty="0" smtClean="0"/>
              <a:t>Sampling 2D points from the silhouette boundaries</a:t>
            </a:r>
          </a:p>
          <a:p>
            <a:r>
              <a:rPr lang="en-US" sz="2300" dirty="0" smtClean="0"/>
              <a:t>Project each 2D points into 3D space</a:t>
            </a:r>
          </a:p>
          <a:p>
            <a:r>
              <a:rPr lang="en-US" sz="2300" dirty="0" smtClean="0"/>
              <a:t>Project the ray to 	other silhouette images	</a:t>
            </a:r>
          </a:p>
          <a:p>
            <a:r>
              <a:rPr lang="en-US" sz="2300" dirty="0" smtClean="0"/>
              <a:t>Re-projecting into 3D space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Locating 3D Colored Surface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24744"/>
            <a:ext cx="8568184" cy="5040313"/>
          </a:xfrm>
        </p:spPr>
        <p:txBody>
          <a:bodyPr/>
          <a:lstStyle/>
          <a:p>
            <a:r>
              <a:rPr lang="en-US" sz="2400" dirty="0" smtClean="0"/>
              <a:t>Fundamental Properties of VH’s (</a:t>
            </a:r>
            <a:r>
              <a:rPr lang="en-US" sz="2400" dirty="0" smtClean="0">
                <a:solidFill>
                  <a:srgbClr val="FF0000"/>
                </a:solidFill>
              </a:rPr>
              <a:t>FPVH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dirty="0" smtClean="0"/>
              <a:t>Bounding edges touches the object at at least one point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FPVH + color stereo = 3D points on the surface</a:t>
            </a:r>
            <a:endParaRPr lang="en-US" sz="24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958" y="2708920"/>
            <a:ext cx="6450386" cy="41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Alignment Using Colored Surface Points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3277"/>
          <a:stretch/>
        </p:blipFill>
        <p:spPr bwMode="auto">
          <a:xfrm>
            <a:off x="899592" y="1005724"/>
            <a:ext cx="7272808" cy="5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Hull (VH) or Shape-From-Silhouette(SFS) is a popular method of shape estimation</a:t>
            </a:r>
          </a:p>
          <a:p>
            <a:endParaRPr lang="en-US" sz="1000" dirty="0" smtClean="0"/>
          </a:p>
          <a:p>
            <a:r>
              <a:rPr lang="en-US" dirty="0" smtClean="0"/>
              <a:t>Many applications such as:</a:t>
            </a:r>
          </a:p>
          <a:p>
            <a:pPr lvl="1"/>
            <a:r>
              <a:rPr lang="en-US" dirty="0" smtClean="0"/>
              <a:t>obstacle avoidance</a:t>
            </a:r>
          </a:p>
          <a:p>
            <a:pPr lvl="1"/>
            <a:r>
              <a:rPr lang="en-US" dirty="0" smtClean="0"/>
              <a:t>human motion tracking and analysis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provide an upper bound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Limitation: </a:t>
            </a:r>
          </a:p>
          <a:p>
            <a:pPr lvl="1"/>
            <a:r>
              <a:rPr lang="en-US" dirty="0" smtClean="0"/>
              <a:t>coarse approximated with a few cameras.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for each frame </a:t>
            </a:r>
            <a:r>
              <a:rPr lang="en-US" sz="2400" dirty="0" smtClean="0">
                <a:latin typeface="Century" pitchFamily="18" charset="0"/>
              </a:rPr>
              <a:t>j</a:t>
            </a:r>
            <a:r>
              <a:rPr lang="en-US" sz="2400" dirty="0" smtClean="0"/>
              <a:t> can be estimated by minimizing:</a:t>
            </a:r>
          </a:p>
          <a:p>
            <a:endParaRPr lang="en-US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Fixing the first frame     as the reference time</a:t>
            </a:r>
          </a:p>
          <a:p>
            <a:endParaRPr lang="en-US" sz="1000" dirty="0" smtClean="0"/>
          </a:p>
          <a:p>
            <a:r>
              <a:rPr lang="en-US" sz="2400" dirty="0" smtClean="0"/>
              <a:t>Combine any silhouette image     with     by considering:</a:t>
            </a:r>
          </a:p>
          <a:p>
            <a:endParaRPr lang="en-US" sz="500" dirty="0" smtClean="0"/>
          </a:p>
          <a:p>
            <a:pPr lvl="1"/>
            <a:r>
              <a:rPr lang="en-US" sz="2200" dirty="0" smtClean="0"/>
              <a:t>additional cameras placed at positions and orientations transformed by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200" dirty="0" smtClean="0"/>
              <a:t>     as “new” silhouette images capture with this camera at the same time of </a:t>
            </a:r>
          </a:p>
          <a:p>
            <a:pPr lvl="1"/>
            <a:endParaRPr lang="en-US" sz="600" dirty="0" smtClean="0"/>
          </a:p>
          <a:p>
            <a:endParaRPr lang="en-US" sz="700" dirty="0" smtClean="0"/>
          </a:p>
          <a:p>
            <a:r>
              <a:rPr lang="en-US" sz="2400" dirty="0" smtClean="0"/>
              <a:t>All of the           silhouette </a:t>
            </a:r>
            <a:r>
              <a:rPr lang="en-US" sz="2400" dirty="0"/>
              <a:t>images are used in refinement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386"/>
          <a:stretch/>
        </p:blipFill>
        <p:spPr bwMode="auto">
          <a:xfrm>
            <a:off x="2987824" y="1920631"/>
            <a:ext cx="3566715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Hull Refinement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040" y="3252976"/>
            <a:ext cx="282703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288032" cy="3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305408"/>
            <a:ext cx="298002" cy="3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5" y="1268760"/>
            <a:ext cx="1152127" cy="40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64973"/>
            <a:ext cx="899903" cy="32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540" y="5589240"/>
            <a:ext cx="266548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01048"/>
            <a:ext cx="282703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90642"/>
            <a:ext cx="724176" cy="3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Determining Visibility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48059"/>
          <a:stretch>
            <a:fillRect/>
          </a:stretch>
        </p:blipFill>
        <p:spPr bwMode="auto">
          <a:xfrm>
            <a:off x="114362" y="1628800"/>
            <a:ext cx="9066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ooh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23963" y="1196975"/>
            <a:ext cx="6719887" cy="5040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392464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Discussion</a:t>
            </a:r>
            <a:endParaRPr lang="en-US" sz="480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Papers</a:t>
            </a:r>
            <a:endParaRPr lang="en-US" sz="2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039"/>
            <a:ext cx="8229600" cy="575841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The Visual Hull Concept for Silhouette-Based Image Understanding [TPAMI 1994]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Visual Hull Alignment and Refinement Across Time: </a:t>
            </a:r>
            <a:r>
              <a:rPr lang="en-US" sz="2400" dirty="0" smtClean="0"/>
              <a:t>A 3D Reconstruction Algorithm Combining Shape-From-Silhouette with Stereo </a:t>
            </a:r>
            <a:r>
              <a:rPr lang="en-US" dirty="0" smtClean="0"/>
              <a:t>[CVPR 2013]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Related Works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991"/>
            <a:ext cx="8229600" cy="575841"/>
          </a:xfrm>
        </p:spPr>
        <p:txBody>
          <a:bodyPr/>
          <a:lstStyle/>
          <a:p>
            <a:r>
              <a:rPr lang="en-US" dirty="0" smtClean="0"/>
              <a:t>Shape-From-Silhouette (SFS) was first introduced by </a:t>
            </a:r>
            <a:r>
              <a:rPr lang="da-DK" dirty="0" smtClean="0"/>
              <a:t>B. Baumgart in </a:t>
            </a:r>
            <a:r>
              <a:rPr lang="en-US" dirty="0" smtClean="0"/>
              <a:t>1974</a:t>
            </a:r>
          </a:p>
          <a:p>
            <a:endParaRPr lang="en-US" dirty="0" smtClean="0"/>
          </a:p>
          <a:p>
            <a:r>
              <a:rPr lang="en-US" dirty="0" smtClean="0"/>
              <a:t>The idea of visual hall (VH) was first introduce by A. </a:t>
            </a:r>
            <a:r>
              <a:rPr lang="en-US" dirty="0" err="1" smtClean="0"/>
              <a:t>Laurentini</a:t>
            </a:r>
            <a:r>
              <a:rPr lang="en-US" dirty="0" smtClean="0"/>
              <a:t> in 1991:</a:t>
            </a:r>
          </a:p>
          <a:p>
            <a:pPr lvl="1"/>
            <a:r>
              <a:rPr lang="en-US" dirty="0" smtClean="0"/>
              <a:t>The visual hull: A new tool for contour-based image understanding</a:t>
            </a:r>
          </a:p>
          <a:p>
            <a:pPr lvl="1"/>
            <a:endParaRPr lang="en-US" dirty="0" smtClean="0"/>
          </a:p>
          <a:p>
            <a:pPr fontAlgn="t"/>
            <a:r>
              <a:rPr lang="en-US" dirty="0" smtClean="0"/>
              <a:t>Thereafter, different variations, representations and applications of SFS have been proposed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996952"/>
            <a:ext cx="8135937" cy="576263"/>
          </a:xfrm>
        </p:spPr>
        <p:txBody>
          <a:bodyPr/>
          <a:lstStyle/>
          <a:p>
            <a:pPr algn="ctr"/>
            <a:r>
              <a:rPr lang="en-US" sz="3600" dirty="0"/>
              <a:t>The Visual Hull Concept 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Silhouette-Based </a:t>
            </a:r>
            <a:r>
              <a:rPr lang="en-US" sz="3600" dirty="0"/>
              <a:t>Image </a:t>
            </a:r>
            <a:r>
              <a:rPr lang="en-US" sz="3600" dirty="0" smtClean="0"/>
              <a:t>understanding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23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9047"/>
            <a:ext cx="5039791" cy="5040313"/>
          </a:xfrm>
        </p:spPr>
        <p:txBody>
          <a:bodyPr/>
          <a:lstStyle/>
          <a:p>
            <a:r>
              <a:rPr lang="en-US" sz="2400" dirty="0" smtClean="0"/>
              <a:t>Volume intersection methods can't reconstruct a nonconvex object</a:t>
            </a:r>
          </a:p>
          <a:p>
            <a:endParaRPr lang="en-US" sz="1400" dirty="0" smtClean="0"/>
          </a:p>
          <a:p>
            <a:r>
              <a:rPr lang="en-US" sz="2400" dirty="0" smtClean="0"/>
              <a:t>The Visual hall (VH) was introduced to studies the </a:t>
            </a:r>
            <a:r>
              <a:rPr lang="en-US" sz="2400" dirty="0" err="1" smtClean="0"/>
              <a:t>nonconvex</a:t>
            </a:r>
            <a:r>
              <a:rPr lang="en-US" sz="2400" dirty="0" smtClean="0"/>
              <a:t> parts of the objects </a:t>
            </a:r>
          </a:p>
          <a:p>
            <a:endParaRPr lang="en-US" sz="1400" dirty="0" smtClean="0"/>
          </a:p>
          <a:p>
            <a:pPr>
              <a:tabLst>
                <a:tab pos="4572000" algn="l"/>
                <a:tab pos="8061325" algn="l"/>
              </a:tabLst>
            </a:pPr>
            <a:r>
              <a:rPr lang="en-US" sz="2400" dirty="0" smtClean="0"/>
              <a:t>VH is the closest approximation of an object that can be obtained with the volume intersection approach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68960"/>
            <a:ext cx="3477066" cy="18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836712"/>
            <a:ext cx="3888432" cy="21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Visual Hull Concept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901167"/>
            <a:ext cx="3707904" cy="19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76" y="216024"/>
            <a:ext cx="185872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Visual Hull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VH answer the following question:</a:t>
            </a:r>
          </a:p>
          <a:p>
            <a:pPr lvl="1"/>
            <a:r>
              <a:rPr lang="en-US" dirty="0" smtClean="0"/>
              <a:t>Which parts of the object affects its silhouettes?</a:t>
            </a:r>
          </a:p>
          <a:p>
            <a:pPr lvl="1"/>
            <a:r>
              <a:rPr lang="en-US" dirty="0" smtClean="0"/>
              <a:t>Which part can be changed without affecting any silhouettes?</a:t>
            </a:r>
          </a:p>
          <a:p>
            <a:pPr lvl="1"/>
            <a:r>
              <a:rPr lang="en-US" dirty="0" smtClean="0"/>
              <a:t>Which part can be exactly  reconstructed?</a:t>
            </a:r>
          </a:p>
          <a:p>
            <a:pPr lvl="1"/>
            <a:r>
              <a:rPr lang="en-US" dirty="0" smtClean="0"/>
              <a:t>What is the closest approximation of the object?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8328620" cy="349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2755"/>
          <a:stretch/>
        </p:blipFill>
        <p:spPr bwMode="auto">
          <a:xfrm>
            <a:off x="5626212" y="1804754"/>
            <a:ext cx="3554300" cy="306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Visual Hall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Definition: </a:t>
            </a:r>
          </a:p>
          <a:p>
            <a:pPr lvl="1"/>
            <a:r>
              <a:rPr lang="en-US" sz="2000" dirty="0" smtClean="0"/>
              <a:t>Given: an object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sz="2000" dirty="0" smtClean="0"/>
              <a:t> relative to a viewing region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R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VH(S, R)       </a:t>
            </a:r>
            <a:r>
              <a:rPr lang="en-US" sz="2000" dirty="0" smtClean="0"/>
              <a:t>, where for each point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Q</a:t>
            </a:r>
            <a:r>
              <a:rPr lang="en-US" sz="2000" dirty="0" smtClean="0"/>
              <a:t>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VH(S, R) </a:t>
            </a:r>
          </a:p>
          <a:p>
            <a:pPr lvl="1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    </a:t>
            </a:r>
            <a:r>
              <a:rPr lang="en-US" sz="2000" dirty="0" smtClean="0"/>
              <a:t>the half-line starting at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</a:t>
            </a:r>
            <a:r>
              <a:rPr lang="en-US" sz="2000" dirty="0" smtClean="0"/>
              <a:t> and through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Q</a:t>
            </a:r>
            <a:r>
              <a:rPr lang="en-US" sz="2000" dirty="0" smtClean="0"/>
              <a:t>                             </a:t>
            </a:r>
            <a:r>
              <a:rPr lang="en-US" sz="2000" dirty="0" smtClean="0"/>
              <a:t>contains at least a point 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sz="2000" dirty="0" smtClean="0"/>
              <a:t>.</a:t>
            </a:r>
          </a:p>
          <a:p>
            <a:pPr lvl="1"/>
            <a:endParaRPr lang="en-US" sz="700" dirty="0" smtClean="0"/>
          </a:p>
          <a:p>
            <a:r>
              <a:rPr lang="en-US" sz="2400" dirty="0" smtClean="0"/>
              <a:t>It can be shown that: </a:t>
            </a:r>
          </a:p>
          <a:p>
            <a:pPr lvl="1"/>
            <a:r>
              <a:rPr lang="en-US" sz="2000" dirty="0" smtClean="0"/>
              <a:t>there is a unique </a:t>
            </a:r>
          </a:p>
          <a:p>
            <a:pPr marL="457200" lvl="1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         VH(S, R)</a:t>
            </a:r>
            <a:r>
              <a:rPr lang="en-US" sz="2000" dirty="0" smtClean="0"/>
              <a:t> ≤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CH(S)</a:t>
            </a:r>
            <a:r>
              <a:rPr lang="en-US" sz="2000" dirty="0" smtClean="0"/>
              <a:t> (convex hull)</a:t>
            </a:r>
            <a:r>
              <a:rPr lang="en-US" sz="2000" i="1" dirty="0" smtClean="0"/>
              <a:t>,                  </a:t>
            </a:r>
          </a:p>
          <a:p>
            <a:pPr marL="457200" lvl="1" indent="0">
              <a:buNone/>
            </a:pPr>
            <a:r>
              <a:rPr lang="en-US" sz="2000" i="1" dirty="0" smtClean="0"/>
              <a:t> </a:t>
            </a:r>
            <a:r>
              <a:rPr lang="en-US" sz="2000" dirty="0" smtClean="0"/>
              <a:t>if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R </a:t>
            </a:r>
            <a:r>
              <a:rPr lang="en-US" sz="2000" dirty="0"/>
              <a:t>completely enclose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 Lt" pitchFamily="18" charset="0"/>
            </a:endParaRPr>
          </a:p>
          <a:p>
            <a:pPr marL="457200" lvl="1" indent="0">
              <a:buNone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 Lt" pitchFamily="18" charset="0"/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`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discriminated iff</a:t>
            </a:r>
          </a:p>
          <a:p>
            <a:pPr marL="800100" lvl="2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VH(S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, R) </a:t>
            </a:r>
            <a:r>
              <a:rPr lang="en-US" sz="3000" dirty="0" smtClean="0"/>
              <a:t>≠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VH(S`,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)</a:t>
            </a:r>
          </a:p>
          <a:p>
            <a:pPr marL="800100" lvl="2" indent="0"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 Lt" pitchFamily="18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dirty="0" smtClean="0"/>
              <a:t> </a:t>
            </a:r>
            <a:r>
              <a:rPr lang="en-US" dirty="0"/>
              <a:t>can be exactly </a:t>
            </a:r>
            <a:r>
              <a:rPr lang="en-US" dirty="0" smtClean="0"/>
              <a:t>reconstructed by SFS iff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S</a:t>
            </a:r>
            <a:r>
              <a:rPr lang="en-US" dirty="0" smtClean="0"/>
              <a:t> </a:t>
            </a:r>
            <a:r>
              <a:rPr lang="en-US" sz="2000" dirty="0"/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Lt" pitchFamily="18" charset="0"/>
              </a:rPr>
              <a:t>VH(S, R) </a:t>
            </a:r>
            <a:endParaRPr lang="en-US" sz="9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 Lt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39752" y="2041675"/>
          <a:ext cx="504056" cy="37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Formel" r:id="rId4" imgW="355292" imgH="266469" progId="Equation.3">
                  <p:embed/>
                </p:oleObj>
              </mc:Choice>
              <mc:Fallback>
                <p:oleObj name="Formel" r:id="rId4" imgW="355292" imgH="26646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041675"/>
                        <a:ext cx="504056" cy="37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44590"/>
              </p:ext>
            </p:extLst>
          </p:nvPr>
        </p:nvGraphicFramePr>
        <p:xfrm>
          <a:off x="5436096" y="2132856"/>
          <a:ext cx="288032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Formel" r:id="rId6" imgW="126725" imgH="126725" progId="Equation.3">
                  <p:embed/>
                </p:oleObj>
              </mc:Choice>
              <mc:Fallback>
                <p:oleObj name="Formel" r:id="rId6" imgW="126725" imgH="126725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132856"/>
                        <a:ext cx="288032" cy="276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3816" y="4757082"/>
            <a:ext cx="208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Unique VH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VH</a:t>
            </a:r>
            <a:r>
              <a:rPr lang="en-US" dirty="0"/>
              <a:t> </a:t>
            </a:r>
            <a:r>
              <a:rPr lang="en-US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VH answers for the previous question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parts of the object affects its silhouettes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part can be exactly  reconstructed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i="1" dirty="0" smtClean="0"/>
              <a:t>   </a:t>
            </a:r>
            <a:r>
              <a:rPr lang="en-US" dirty="0" smtClean="0"/>
              <a:t>It is the common boundary between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VH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(silhouette-active surface of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sz="800" i="1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Which part can be changed without affecting any silhouettes?</a:t>
            </a:r>
          </a:p>
          <a:p>
            <a:pPr marL="457200" lvl="1" indent="0">
              <a:buNone/>
            </a:pPr>
            <a:r>
              <a:rPr lang="en-US" dirty="0" smtClean="0"/>
              <a:t>   It is the silhouette-inactive </a:t>
            </a:r>
            <a:r>
              <a:rPr lang="en-US" dirty="0"/>
              <a:t>surface of </a:t>
            </a:r>
            <a:r>
              <a:rPr lang="en-US" i="1" dirty="0" smtClean="0"/>
              <a:t>S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is the closest approximation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i="1" dirty="0" smtClean="0"/>
              <a:t>   VH(S, R)</a:t>
            </a: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8436" b="32093"/>
          <a:stretch>
            <a:fillRect/>
          </a:stretch>
        </p:blipFill>
        <p:spPr bwMode="auto">
          <a:xfrm>
            <a:off x="6515200" y="4481736"/>
            <a:ext cx="26288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II_Slides (3)">
  <a:themeElements>
    <a:clrScheme name="MPII_Slides (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I_Slides (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PII_Slides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Application>Microsoft Office PowerPoint</Application>
  <PresentationFormat>On-screen Show (4:3)</PresentationFormat>
  <Paragraphs>165</Paragraphs>
  <Slides>23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MPII_Slides (3)</vt:lpstr>
      <vt:lpstr>Formel</vt:lpstr>
      <vt:lpstr>Shape capture:  Visual Hull Foundations </vt:lpstr>
      <vt:lpstr>Motivation</vt:lpstr>
      <vt:lpstr>Papers</vt:lpstr>
      <vt:lpstr>Related Works</vt:lpstr>
      <vt:lpstr>The Visual Hull Concept for  Silhouette-Based Image understanding</vt:lpstr>
      <vt:lpstr>The Visual Hull Concept</vt:lpstr>
      <vt:lpstr>The Visual Hull Concept</vt:lpstr>
      <vt:lpstr>External Visual Hall</vt:lpstr>
      <vt:lpstr>VH Answers</vt:lpstr>
      <vt:lpstr>Interval Visual Hull (IVH)</vt:lpstr>
      <vt:lpstr>2D Visual Hull Algorithm </vt:lpstr>
      <vt:lpstr>2D Visual Hull Algorithm </vt:lpstr>
      <vt:lpstr>2D Visual Hull Algorithm - Example</vt:lpstr>
      <vt:lpstr>Visual Hull Algorithm Extentions</vt:lpstr>
      <vt:lpstr>Visual Hull Alignment and Refinement Across Time:  A 3D Reconstruction Algorithm Combining Shape-From-Silhouette with Stereo  </vt:lpstr>
      <vt:lpstr>Motivation</vt:lpstr>
      <vt:lpstr>Bounding Edge VH Representation</vt:lpstr>
      <vt:lpstr>Locating 3D Colored Surface Points</vt:lpstr>
      <vt:lpstr>Alignment Using Colored Surface Points</vt:lpstr>
      <vt:lpstr>Visual Hull Refinement</vt:lpstr>
      <vt:lpstr>Determining Visibility</vt:lpstr>
      <vt:lpstr>Results</vt:lpstr>
      <vt:lpstr>PowerPoint Presentation</vt:lpstr>
    </vt:vector>
  </TitlesOfParts>
  <Company>Max-Planck-Institut fuer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Keyframes</dc:title>
  <dc:creator>Andreas Baak</dc:creator>
  <cp:lastModifiedBy>Administrator</cp:lastModifiedBy>
  <cp:revision>499</cp:revision>
  <dcterms:created xsi:type="dcterms:W3CDTF">2008-01-30T12:16:22Z</dcterms:created>
  <dcterms:modified xsi:type="dcterms:W3CDTF">2013-06-05T11:27:46Z</dcterms:modified>
</cp:coreProperties>
</file>