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95" r:id="rId2"/>
    <p:sldId id="334" r:id="rId3"/>
    <p:sldId id="335" r:id="rId4"/>
    <p:sldId id="320" r:id="rId5"/>
    <p:sldId id="321" r:id="rId6"/>
    <p:sldId id="326" r:id="rId7"/>
    <p:sldId id="325" r:id="rId8"/>
    <p:sldId id="327" r:id="rId9"/>
    <p:sldId id="328" r:id="rId10"/>
    <p:sldId id="329" r:id="rId11"/>
    <p:sldId id="333" r:id="rId12"/>
    <p:sldId id="330" r:id="rId13"/>
    <p:sldId id="336" r:id="rId14"/>
    <p:sldId id="341" r:id="rId15"/>
    <p:sldId id="342" r:id="rId16"/>
    <p:sldId id="343" r:id="rId17"/>
    <p:sldId id="345" r:id="rId18"/>
    <p:sldId id="346" r:id="rId19"/>
    <p:sldId id="347" r:id="rId20"/>
    <p:sldId id="348" r:id="rId21"/>
    <p:sldId id="340" r:id="rId22"/>
  </p:sldIdLst>
  <p:sldSz cx="9144000" cy="6858000" type="screen4x3"/>
  <p:notesSz cx="7315200" cy="96012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B9705"/>
    <a:srgbClr val="7DC7FF"/>
    <a:srgbClr val="808080"/>
    <a:srgbClr val="D0E0EC"/>
    <a:srgbClr val="B65A5A"/>
    <a:srgbClr val="9A7676"/>
    <a:srgbClr val="FEE8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130" autoAdjust="0"/>
  </p:normalViewPr>
  <p:slideViewPr>
    <p:cSldViewPr>
      <p:cViewPr>
        <p:scale>
          <a:sx n="125" d="100"/>
          <a:sy n="125" d="100"/>
        </p:scale>
        <p:origin x="25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089DE-9D11-44C5-9CD5-3E1DCFA3E072}" type="datetimeFigureOut">
              <a:rPr lang="en-US" smtClean="0"/>
              <a:pPr/>
              <a:t>6/11/2013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09108-2860-4793-96FB-A8ADCF4C66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97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CFA2A-512C-4406-97F8-C606E386B626}" type="datetimeFigureOut">
              <a:rPr lang="en-US" smtClean="0"/>
              <a:pPr/>
              <a:t>6/11/2013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8AAAB-F345-467A-BA6A-F91610C7AF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67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09D20A-94D0-4EC1-8B0B-2B28E5D68A40}" type="slidenum">
              <a:rPr lang="en-US"/>
              <a:pPr/>
              <a:t>1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I am going to present a method that performs full-body pose estimation from just one camera in real-time.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Capturing</a:t>
            </a:r>
            <a:r>
              <a:rPr lang="de-DE" dirty="0" smtClean="0"/>
              <a:t> human </a:t>
            </a:r>
            <a:r>
              <a:rPr lang="de-DE" dirty="0" err="1" smtClean="0"/>
              <a:t>motions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applications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8AAAB-F345-467A-BA6A-F91610C7AF2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55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Capturing</a:t>
            </a:r>
            <a:r>
              <a:rPr lang="de-DE" dirty="0" smtClean="0"/>
              <a:t> </a:t>
            </a:r>
            <a:r>
              <a:rPr lang="de-DE" dirty="0" err="1" smtClean="0"/>
              <a:t>motions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hard</a:t>
            </a:r>
            <a:r>
              <a:rPr lang="de-DE" dirty="0" smtClean="0"/>
              <a:t>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8AAAB-F345-467A-BA6A-F91610C7AF2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32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Proof:  any arbitrary motion can be coded in that form</a:t>
            </a:r>
          </a:p>
          <a:p>
            <a:endParaRPr lang="en-US" dirty="0" smtClean="0"/>
          </a:p>
          <a:p>
            <a:r>
              <a:rPr lang="en-US" dirty="0" smtClean="0"/>
              <a:t>and converted back to 4x4 </a:t>
            </a:r>
            <a:r>
              <a:rPr lang="en-US" dirty="0" err="1" smtClean="0"/>
              <a:t>homogenious</a:t>
            </a:r>
            <a:r>
              <a:rPr lang="en-US" dirty="0" smtClean="0"/>
              <a:t> matrix:  </a:t>
            </a:r>
            <a:r>
              <a:rPr lang="en-US" dirty="0" err="1" smtClean="0"/>
              <a:t>exponetial</a:t>
            </a:r>
            <a:r>
              <a:rPr lang="en-US" dirty="0" smtClean="0"/>
              <a:t> map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8AAAB-F345-467A-BA6A-F91610C7AF2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93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very nice </a:t>
            </a:r>
            <a:r>
              <a:rPr lang="en-US" dirty="0" err="1" smtClean="0"/>
              <a:t>properity</a:t>
            </a:r>
            <a:r>
              <a:rPr lang="en-US" dirty="0" smtClean="0"/>
              <a:t> of this formulation:  very easy to code</a:t>
            </a:r>
          </a:p>
          <a:p>
            <a:r>
              <a:rPr lang="en-US" dirty="0" smtClean="0"/>
              <a:t>kinematic chains:  (</a:t>
            </a:r>
            <a:r>
              <a:rPr lang="en-US" dirty="0" err="1" smtClean="0"/>
              <a:t>orginal</a:t>
            </a:r>
            <a:r>
              <a:rPr lang="en-US" dirty="0" smtClean="0"/>
              <a:t> idea)</a:t>
            </a:r>
          </a:p>
          <a:p>
            <a:endParaRPr lang="en-US" dirty="0" smtClean="0"/>
          </a:p>
          <a:p>
            <a:r>
              <a:rPr lang="en-US" dirty="0" smtClean="0"/>
              <a:t>For example:  a joint axis can be coded by a twist: and fixing that 6D</a:t>
            </a:r>
          </a:p>
          <a:p>
            <a:r>
              <a:rPr lang="en-US" dirty="0" smtClean="0"/>
              <a:t>vector I can describe the rigid motion by </a:t>
            </a:r>
            <a:r>
              <a:rPr lang="en-US" dirty="0" err="1" smtClean="0"/>
              <a:t>multipluiong</a:t>
            </a:r>
            <a:r>
              <a:rPr lang="en-US" dirty="0" smtClean="0"/>
              <a:t> the rotation</a:t>
            </a:r>
          </a:p>
          <a:p>
            <a:r>
              <a:rPr lang="en-US" dirty="0" smtClean="0"/>
              <a:t>angle to the twist and put it into the exponential map</a:t>
            </a:r>
          </a:p>
          <a:p>
            <a:endParaRPr lang="en-US" dirty="0" smtClean="0"/>
          </a:p>
          <a:p>
            <a:r>
              <a:rPr lang="en-US" dirty="0" smtClean="0"/>
              <a:t>so this leads to the next chapter in Murray  Lee and </a:t>
            </a:r>
            <a:r>
              <a:rPr lang="en-US" dirty="0" err="1" smtClean="0"/>
              <a:t>Sastry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r>
              <a:rPr lang="en-US" dirty="0" smtClean="0"/>
              <a:t>  Product of E </a:t>
            </a:r>
          </a:p>
          <a:p>
            <a:endParaRPr lang="en-US" dirty="0" smtClean="0"/>
          </a:p>
          <a:p>
            <a:r>
              <a:rPr lang="en-US" dirty="0" smtClean="0"/>
              <a:t>tip of kinematic chain:  </a:t>
            </a:r>
          </a:p>
          <a:p>
            <a:endParaRPr lang="en-US" dirty="0" smtClean="0"/>
          </a:p>
          <a:p>
            <a:r>
              <a:rPr lang="en-US" dirty="0" smtClean="0"/>
              <a:t>pose change: embedded in that rotation around 1 DOF (just product)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8AAAB-F345-467A-BA6A-F91610C7AF2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84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NOW:  the very nice property of this formulation is:</a:t>
            </a:r>
          </a:p>
          <a:p>
            <a:endParaRPr lang="en-US" dirty="0" smtClean="0"/>
          </a:p>
          <a:p>
            <a:r>
              <a:rPr lang="en-US" dirty="0" smtClean="0"/>
              <a:t>if you compute the derivatives of this product of exponential</a:t>
            </a:r>
          </a:p>
          <a:p>
            <a:r>
              <a:rPr lang="en-US" dirty="0" smtClean="0"/>
              <a:t>(I skip the math here…)</a:t>
            </a:r>
          </a:p>
          <a:p>
            <a:r>
              <a:rPr lang="en-US" dirty="0" smtClean="0"/>
              <a:t>the projected image velocity of a point is linearly related to the pose</a:t>
            </a:r>
          </a:p>
          <a:p>
            <a:r>
              <a:rPr lang="en-US" dirty="0" smtClean="0"/>
              <a:t>change (a 6d twist) and angular velocities of the kinematic chain</a:t>
            </a:r>
          </a:p>
          <a:p>
            <a:endParaRPr lang="en-US" dirty="0" smtClean="0"/>
          </a:p>
          <a:p>
            <a:r>
              <a:rPr lang="en-US" dirty="0" smtClean="0"/>
              <a:t>That’s what we want: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8AAAB-F345-467A-BA6A-F91610C7AF2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6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7050" y="6021388"/>
            <a:ext cx="201771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grey_90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5913438"/>
            <a:ext cx="1871662" cy="684212"/>
          </a:xfrm>
          <a:prstGeom prst="rect">
            <a:avLst/>
          </a:prstGeom>
          <a:noFill/>
          <a:ln w="50800" algn="ctr">
            <a:noFill/>
            <a:miter lim="800000"/>
            <a:headEnd/>
            <a:tailEnd type="none" w="lg" len="lg"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298575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B8D66-5132-469B-8D05-585FCC435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40513" y="476250"/>
            <a:ext cx="2057400" cy="57610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68313" y="476250"/>
            <a:ext cx="6019800" cy="576103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158E9-22EF-46DC-A554-BC506908A5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135937" cy="5762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68313" y="1196975"/>
            <a:ext cx="4038600" cy="504031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59313" y="1196975"/>
            <a:ext cx="4038600" cy="24431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59313" y="3792538"/>
            <a:ext cx="4038600" cy="24447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2B934-DAA4-449B-A46F-0E87609565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78FA0-11BF-408B-8315-32B4CAEEFC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EAD25-A080-42B3-9130-E60B7827F7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1196975"/>
            <a:ext cx="4038600" cy="5040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9313" y="1196975"/>
            <a:ext cx="4038600" cy="5040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D68BF-5E1D-4FCB-9C41-72A431A977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43A60-CF5A-449E-9559-3C0757922B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42176-6BD7-4103-9DC3-04DB5B6319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C8DFF-F7E7-4E88-B734-5D84AD66A0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AA4C3-4457-44AF-B906-956FA41E1E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01854-8E3E-49A4-BF8E-6E6BC11DD7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476250"/>
            <a:ext cx="81359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96975"/>
            <a:ext cx="82296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73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spcBef>
                <a:spcPct val="70000"/>
              </a:spcBef>
              <a:defRPr sz="1400"/>
            </a:lvl1pPr>
          </a:lstStyle>
          <a:p>
            <a:pPr fontAlgn="base"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373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73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F09454-CF62-433D-BE88-A0DCB3003B0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5" name="Picture 7" descr="grey_90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AAED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jpeg"/><Relationship Id="rId4" Type="http://schemas.openxmlformats.org/officeDocument/2006/relationships/video" Target="../media/media2.mp4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03200"/>
            <a:ext cx="9144000" cy="2159000"/>
          </a:xfrm>
        </p:spPr>
        <p:txBody>
          <a:bodyPr/>
          <a:lstStyle/>
          <a:p>
            <a:pPr eaLnBrk="1" hangingPunct="1"/>
            <a:r>
              <a:rPr lang="en-US" dirty="0"/>
              <a:t>Pose estimation: Foundations</a:t>
            </a:r>
            <a:endParaRPr lang="en-US" dirty="0" smtClean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11588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449263" algn="r"/>
              </a:tabLst>
            </a:pPr>
            <a:endParaRPr lang="de-DE" dirty="0">
              <a:solidFill>
                <a:srgbClr val="003366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2584450"/>
            <a:ext cx="1841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 anchor="ctr">
            <a:spAutoFit/>
          </a:bodyPr>
          <a:lstStyle/>
          <a:p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4935538"/>
            <a:ext cx="184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20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3733800"/>
            <a:ext cx="9144000" cy="646113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 algn="ctr"/>
            <a:r>
              <a:rPr lang="de-DE" b="1" dirty="0">
                <a:solidFill>
                  <a:srgbClr val="003366"/>
                </a:solidFill>
              </a:rPr>
              <a:t>Saarland University </a:t>
            </a:r>
            <a:r>
              <a:rPr lang="de-DE" b="1" dirty="0" err="1">
                <a:solidFill>
                  <a:srgbClr val="003366"/>
                </a:solidFill>
              </a:rPr>
              <a:t>and</a:t>
            </a:r>
            <a:r>
              <a:rPr lang="de-DE" b="1">
                <a:solidFill>
                  <a:srgbClr val="003366"/>
                </a:solidFill>
              </a:rPr>
              <a:t> MPI Informatik</a:t>
            </a:r>
          </a:p>
          <a:p>
            <a:pPr algn="ctr"/>
            <a:endParaRPr lang="de-DE" b="1">
              <a:solidFill>
                <a:srgbClr val="003366"/>
              </a:solidFill>
            </a:endParaRPr>
          </a:p>
        </p:txBody>
      </p:sp>
      <p:sp>
        <p:nvSpPr>
          <p:cNvPr id="3079" name="Rectangle 8"/>
          <p:cNvSpPr>
            <a:spLocks noChangeArrowheads="1"/>
          </p:cNvSpPr>
          <p:nvPr/>
        </p:nvSpPr>
        <p:spPr bwMode="auto">
          <a:xfrm>
            <a:off x="0" y="4581525"/>
            <a:ext cx="9144000" cy="830997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 algn="ctr"/>
            <a:r>
              <a:rPr lang="de-DE" sz="2400" b="1" dirty="0" err="1" smtClean="0">
                <a:solidFill>
                  <a:srgbClr val="003366"/>
                </a:solidFill>
              </a:rPr>
              <a:t>CVfCG</a:t>
            </a:r>
            <a:r>
              <a:rPr lang="de-DE" sz="2400" b="1" dirty="0" smtClean="0">
                <a:solidFill>
                  <a:srgbClr val="003366"/>
                </a:solidFill>
              </a:rPr>
              <a:t> </a:t>
            </a:r>
            <a:r>
              <a:rPr lang="de-DE" sz="2400" b="1" dirty="0">
                <a:solidFill>
                  <a:srgbClr val="003366"/>
                </a:solidFill>
              </a:rPr>
              <a:t>Seminar</a:t>
            </a:r>
          </a:p>
          <a:p>
            <a:pPr algn="ctr"/>
            <a:r>
              <a:rPr lang="de-DE" sz="2400" b="1" dirty="0" smtClean="0">
                <a:solidFill>
                  <a:srgbClr val="003366"/>
                </a:solidFill>
              </a:rPr>
              <a:t>June 11</a:t>
            </a:r>
            <a:r>
              <a:rPr lang="de-DE" sz="2400" b="1" baseline="30000" dirty="0" smtClean="0">
                <a:solidFill>
                  <a:srgbClr val="003366"/>
                </a:solidFill>
              </a:rPr>
              <a:t>th</a:t>
            </a:r>
            <a:r>
              <a:rPr lang="de-DE" sz="2400" b="1" dirty="0" smtClean="0">
                <a:solidFill>
                  <a:srgbClr val="003366"/>
                </a:solidFill>
              </a:rPr>
              <a:t> </a:t>
            </a:r>
            <a:r>
              <a:rPr lang="de-DE" sz="2400" b="1" dirty="0" smtClean="0">
                <a:solidFill>
                  <a:srgbClr val="003366"/>
                </a:solidFill>
              </a:rPr>
              <a:t>2013</a:t>
            </a:r>
            <a:endParaRPr lang="en-US" sz="2400" b="1" dirty="0">
              <a:solidFill>
                <a:srgbClr val="003366"/>
              </a:solidFill>
            </a:endParaRPr>
          </a:p>
        </p:txBody>
      </p:sp>
      <p:sp>
        <p:nvSpPr>
          <p:cNvPr id="3080" name="Text Box 9"/>
          <p:cNvSpPr txBox="1">
            <a:spLocks noChangeArrowheads="1"/>
          </p:cNvSpPr>
          <p:nvPr/>
        </p:nvSpPr>
        <p:spPr bwMode="auto">
          <a:xfrm>
            <a:off x="0" y="2514600"/>
            <a:ext cx="9144000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 type="none" w="lg" len="lg"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366"/>
                </a:solidFill>
              </a:rPr>
              <a:t>Thomas Helten</a:t>
            </a:r>
            <a:endParaRPr lang="en-US" sz="2400" b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Velocities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0" y="1412720"/>
            <a:ext cx="8534370" cy="439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692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cbk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4422" y="1916790"/>
            <a:ext cx="4187947" cy="3140960"/>
          </a:xfrm>
          <a:prstGeom prst="rect">
            <a:avLst/>
          </a:prstGeom>
        </p:spPr>
      </p:pic>
      <p:pic>
        <p:nvPicPr>
          <p:cNvPr id="5" name="w6mark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45072" y="1904610"/>
            <a:ext cx="3631498" cy="317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4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196975"/>
            <a:ext cx="7560167" cy="5040313"/>
          </a:xfrm>
        </p:spPr>
        <p:txBody>
          <a:bodyPr/>
          <a:lstStyle/>
          <a:p>
            <a:r>
              <a:rPr lang="en-US" sz="2400" dirty="0" smtClean="0"/>
              <a:t>Needs manual initialization</a:t>
            </a:r>
          </a:p>
          <a:p>
            <a:endParaRPr lang="en-US" sz="2400" dirty="0"/>
          </a:p>
          <a:p>
            <a:r>
              <a:rPr lang="en-US" sz="2400" dirty="0" smtClean="0"/>
              <a:t>Can loose track</a:t>
            </a:r>
          </a:p>
          <a:p>
            <a:endParaRPr lang="en-US" sz="2400" dirty="0"/>
          </a:p>
          <a:p>
            <a:r>
              <a:rPr lang="en-US" sz="2400" dirty="0" smtClean="0"/>
              <a:t>Prone to occlusions and ambiguities</a:t>
            </a:r>
            <a:br>
              <a:rPr lang="en-US" sz="2400" dirty="0" smtClean="0"/>
            </a:br>
            <a:r>
              <a:rPr lang="en-US" sz="2400" dirty="0" smtClean="0"/>
              <a:t>=&gt; Tracking errors</a:t>
            </a:r>
          </a:p>
        </p:txBody>
      </p: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1979640" y="3861060"/>
            <a:ext cx="5112709" cy="2592360"/>
            <a:chOff x="5867400" y="21107400"/>
            <a:chExt cx="13716000" cy="7620000"/>
          </a:xfrm>
        </p:grpSpPr>
        <p:pic>
          <p:nvPicPr>
            <p:cNvPr id="5" name="Picture 35" descr="H:\unix-home\MyDocuments\presentations\2009_poster_BaakRMS_StabilizingTracking\matlab\Results_090202_it0_c0_f0084_crop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867400" y="21107400"/>
              <a:ext cx="3429000" cy="76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36" descr="H:\unix-home\MyDocuments\presentations\2009_poster_BaakRMS_StabilizingTracking\matlab\Results_090202_it0_c0_f0316_crop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296400" y="21107400"/>
              <a:ext cx="3429000" cy="76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37" descr="H:\unix-home\MyDocuments\presentations\2009_poster_BaakRMS_StabilizingTracking\matlab\Results_090202_it0_c0_f0679_crop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725400" y="21107400"/>
              <a:ext cx="3429000" cy="76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38" descr="H:\unix-home\MyDocuments\presentations\2009_poster_BaakRMS_StabilizingTracking\matlab\Results_090202_it0_c1_f0425_crop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154400" y="21107400"/>
              <a:ext cx="3429000" cy="76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0769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Multi-Layered Tracking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80" y="1412720"/>
            <a:ext cx="62388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987780" y="4797190"/>
            <a:ext cx="2160300" cy="93613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987780" y="1916790"/>
            <a:ext cx="2160300" cy="86412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708" y="5589300"/>
            <a:ext cx="4762746" cy="1080150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J. Gall, B. </a:t>
            </a:r>
            <a:r>
              <a:rPr lang="en-US" sz="1400" b="1" dirty="0" err="1" smtClean="0">
                <a:solidFill>
                  <a:schemeClr val="bg1">
                    <a:lumMod val="65000"/>
                  </a:schemeClr>
                </a:solidFill>
              </a:rPr>
              <a:t>Rosenhahn</a:t>
            </a: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, T. </a:t>
            </a:r>
            <a:r>
              <a:rPr lang="en-US" sz="1400" b="1" dirty="0" err="1" smtClean="0">
                <a:solidFill>
                  <a:schemeClr val="bg1">
                    <a:lumMod val="65000"/>
                  </a:schemeClr>
                </a:solidFill>
              </a:rPr>
              <a:t>Brox</a:t>
            </a: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, H.-P. Seidel,</a:t>
            </a:r>
          </a:p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Optimization and Filtering for Human Motion Capture,</a:t>
            </a:r>
          </a:p>
          <a:p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</a:rPr>
              <a:t>In IJVC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, 2008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7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Optimization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19" idx="4"/>
            <a:endCxn id="8" idx="4"/>
          </p:cNvCxnSpPr>
          <p:nvPr/>
        </p:nvCxnSpPr>
        <p:spPr bwMode="auto">
          <a:xfrm flipH="1">
            <a:off x="4545351" y="2961342"/>
            <a:ext cx="594209" cy="169496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5051014" y="2791199"/>
            <a:ext cx="177092" cy="2011491"/>
            <a:chOff x="2195670" y="1988800"/>
            <a:chExt cx="72010" cy="851327"/>
          </a:xfrm>
        </p:grpSpPr>
        <p:sp>
          <p:nvSpPr>
            <p:cNvPr id="19" name="Oval 18"/>
            <p:cNvSpPr/>
            <p:nvPr/>
          </p:nvSpPr>
          <p:spPr bwMode="auto">
            <a:xfrm>
              <a:off x="2195670" y="1988800"/>
              <a:ext cx="72010" cy="72010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3" name="Straight Connector 22"/>
            <p:cNvCxnSpPr>
              <a:endCxn id="19" idx="4"/>
            </p:cNvCxnSpPr>
            <p:nvPr/>
          </p:nvCxnSpPr>
          <p:spPr bwMode="auto">
            <a:xfrm flipV="1">
              <a:off x="2231675" y="2060810"/>
              <a:ext cx="0" cy="77931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grpSp>
        <p:nvGrpSpPr>
          <p:cNvPr id="26" name="Group 25"/>
          <p:cNvGrpSpPr/>
          <p:nvPr/>
        </p:nvGrpSpPr>
        <p:grpSpPr>
          <a:xfrm>
            <a:off x="3519754" y="3183049"/>
            <a:ext cx="177092" cy="1620178"/>
            <a:chOff x="2211885" y="2248019"/>
            <a:chExt cx="72010" cy="685711"/>
          </a:xfrm>
        </p:grpSpPr>
        <p:sp>
          <p:nvSpPr>
            <p:cNvPr id="27" name="Oval 26"/>
            <p:cNvSpPr/>
            <p:nvPr/>
          </p:nvSpPr>
          <p:spPr bwMode="auto">
            <a:xfrm>
              <a:off x="2211885" y="2248019"/>
              <a:ext cx="72010" cy="72010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8" name="Straight Connector 27"/>
            <p:cNvCxnSpPr>
              <a:endCxn id="27" idx="4"/>
            </p:cNvCxnSpPr>
            <p:nvPr/>
          </p:nvCxnSpPr>
          <p:spPr bwMode="auto">
            <a:xfrm flipV="1">
              <a:off x="2247890" y="2320029"/>
              <a:ext cx="0" cy="61370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</p:grpSp>
      <p:cxnSp>
        <p:nvCxnSpPr>
          <p:cNvPr id="31" name="Straight Arrow Connector 30"/>
          <p:cNvCxnSpPr>
            <a:stCxn id="27" idx="3"/>
            <a:endCxn id="8" idx="2"/>
          </p:cNvCxnSpPr>
          <p:nvPr/>
        </p:nvCxnSpPr>
        <p:spPr bwMode="auto">
          <a:xfrm flipH="1">
            <a:off x="3131693" y="3328275"/>
            <a:ext cx="413996" cy="48137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Rectangle 39"/>
          <p:cNvSpPr/>
          <p:nvPr/>
        </p:nvSpPr>
        <p:spPr>
          <a:xfrm>
            <a:off x="5796170" y="5517290"/>
            <a:ext cx="268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  <a:latin typeface="Times" pitchFamily="18" charset="0"/>
              </a:rPr>
              <a:t>e.g.</a:t>
            </a:r>
            <a:r>
              <a:rPr lang="en-US" dirty="0" smtClean="0">
                <a:solidFill>
                  <a:srgbClr val="000000"/>
                </a:solidFill>
                <a:latin typeface="Times" pitchFamily="18" charset="0"/>
              </a:rPr>
              <a:t> x</a:t>
            </a:r>
            <a:r>
              <a:rPr lang="en-US" dirty="0" smtClean="0">
                <a:solidFill>
                  <a:srgbClr val="000000"/>
                </a:solidFill>
                <a:latin typeface="Book Antiqua" pitchFamily="20" charset="0"/>
              </a:rPr>
              <a:t> = (</a:t>
            </a:r>
            <a:r>
              <a:rPr lang="en-US" dirty="0" smtClean="0">
                <a:solidFill>
                  <a:srgbClr val="D93192"/>
                </a:solidFill>
                <a:latin typeface="Symbol" pitchFamily="20" charset="2"/>
              </a:rPr>
              <a:t>x</a:t>
            </a:r>
            <a:r>
              <a:rPr lang="en-US" baseline="-25000" dirty="0" smtClean="0">
                <a:solidFill>
                  <a:srgbClr val="D93192"/>
                </a:solidFill>
                <a:latin typeface="Symbol" pitchFamily="20" charset="2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Symbol" pitchFamily="20" charset="2"/>
              </a:rPr>
              <a:t>, </a:t>
            </a:r>
            <a:r>
              <a:rPr lang="en-US" dirty="0" smtClean="0">
                <a:solidFill>
                  <a:srgbClr val="D93192"/>
                </a:solidFill>
                <a:latin typeface="Symbol" pitchFamily="20" charset="2"/>
              </a:rPr>
              <a:t>a</a:t>
            </a:r>
            <a:r>
              <a:rPr lang="en-US" baseline="-25000" dirty="0" smtClean="0">
                <a:solidFill>
                  <a:srgbClr val="D93192"/>
                </a:solidFill>
                <a:latin typeface="Symbol" pitchFamily="20" charset="2"/>
              </a:rPr>
              <a:t>1</a:t>
            </a:r>
            <a:r>
              <a:rPr lang="en-US" dirty="0" smtClean="0">
                <a:solidFill>
                  <a:srgbClr val="000000"/>
                </a:solidFill>
                <a:latin typeface="Symbol" pitchFamily="20" charset="2"/>
              </a:rPr>
              <a:t>, </a:t>
            </a:r>
            <a:r>
              <a:rPr lang="en-US" dirty="0" smtClean="0">
                <a:solidFill>
                  <a:srgbClr val="D93192"/>
                </a:solidFill>
                <a:latin typeface="Symbol" pitchFamily="20" charset="2"/>
              </a:rPr>
              <a:t>a</a:t>
            </a:r>
            <a:r>
              <a:rPr lang="en-US" baseline="-25000" dirty="0" smtClean="0">
                <a:solidFill>
                  <a:srgbClr val="D93192"/>
                </a:solidFill>
                <a:latin typeface="Symbol" pitchFamily="20" charset="2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Symbol" pitchFamily="20" charset="2"/>
              </a:rPr>
              <a:t>,...</a:t>
            </a:r>
            <a:r>
              <a:rPr lang="en-US" dirty="0" smtClean="0">
                <a:solidFill>
                  <a:srgbClr val="000000"/>
                </a:solidFill>
                <a:latin typeface="Book Antiqua" pitchFamily="20" charset="0"/>
              </a:rPr>
              <a:t> ) </a:t>
            </a:r>
            <a:r>
              <a:rPr lang="en-US" dirty="0" smtClean="0"/>
              <a:t>∈ </a:t>
            </a:r>
            <a:r>
              <a:rPr lang="en-US" dirty="0" smtClean="0">
                <a:latin typeface="Times" pitchFamily="18" charset="0"/>
              </a:rPr>
              <a:t>X</a:t>
            </a:r>
            <a:endParaRPr lang="en-US" dirty="0">
              <a:solidFill>
                <a:srgbClr val="000000"/>
              </a:solidFill>
              <a:latin typeface="Times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22354" y="1756262"/>
            <a:ext cx="7033215" cy="3496211"/>
            <a:chOff x="722354" y="1756262"/>
            <a:chExt cx="7033215" cy="3496211"/>
          </a:xfrm>
        </p:grpSpPr>
        <p:grpSp>
          <p:nvGrpSpPr>
            <p:cNvPr id="18" name="Group 17"/>
            <p:cNvGrpSpPr/>
            <p:nvPr/>
          </p:nvGrpSpPr>
          <p:grpSpPr>
            <a:xfrm>
              <a:off x="722354" y="1756262"/>
              <a:ext cx="6973436" cy="3496211"/>
              <a:chOff x="606316" y="1548375"/>
              <a:chExt cx="2577801" cy="1479708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632807" y="1548375"/>
                <a:ext cx="2551310" cy="1291750"/>
                <a:chOff x="562948" y="1379573"/>
                <a:chExt cx="3255212" cy="1648142"/>
              </a:xfrm>
            </p:grpSpPr>
            <p:cxnSp>
              <p:nvCxnSpPr>
                <p:cNvPr id="5" name="Straight Arrow Connector 4"/>
                <p:cNvCxnSpPr/>
                <p:nvPr/>
              </p:nvCxnSpPr>
              <p:spPr bwMode="auto">
                <a:xfrm>
                  <a:off x="768964" y="3027715"/>
                  <a:ext cx="295241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7" name="Straight Arrow Connector 6"/>
                <p:cNvCxnSpPr/>
                <p:nvPr/>
              </p:nvCxnSpPr>
              <p:spPr bwMode="auto">
                <a:xfrm flipV="1">
                  <a:off x="768964" y="1443495"/>
                  <a:ext cx="0" cy="158422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8" name="Freeform 7"/>
                <p:cNvSpPr/>
                <p:nvPr/>
              </p:nvSpPr>
              <p:spPr bwMode="auto">
                <a:xfrm>
                  <a:off x="789210" y="1574001"/>
                  <a:ext cx="3028950" cy="1374345"/>
                </a:xfrm>
                <a:custGeom>
                  <a:avLst/>
                  <a:gdLst>
                    <a:gd name="connsiteX0" fmla="*/ 0 w 3038475"/>
                    <a:gd name="connsiteY0" fmla="*/ 1181100 h 1374345"/>
                    <a:gd name="connsiteX1" fmla="*/ 523875 w 3038475"/>
                    <a:gd name="connsiteY1" fmla="*/ 742950 h 1374345"/>
                    <a:gd name="connsiteX2" fmla="*/ 885825 w 3038475"/>
                    <a:gd name="connsiteY2" fmla="*/ 914400 h 1374345"/>
                    <a:gd name="connsiteX3" fmla="*/ 1209675 w 3038475"/>
                    <a:gd name="connsiteY3" fmla="*/ 590550 h 1374345"/>
                    <a:gd name="connsiteX4" fmla="*/ 1552575 w 3038475"/>
                    <a:gd name="connsiteY4" fmla="*/ 1371600 h 1374345"/>
                    <a:gd name="connsiteX5" fmla="*/ 1905000 w 3038475"/>
                    <a:gd name="connsiteY5" fmla="*/ 266700 h 1374345"/>
                    <a:gd name="connsiteX6" fmla="*/ 2209800 w 3038475"/>
                    <a:gd name="connsiteY6" fmla="*/ 971550 h 1374345"/>
                    <a:gd name="connsiteX7" fmla="*/ 2495550 w 3038475"/>
                    <a:gd name="connsiteY7" fmla="*/ 523875 h 1374345"/>
                    <a:gd name="connsiteX8" fmla="*/ 2705100 w 3038475"/>
                    <a:gd name="connsiteY8" fmla="*/ 733425 h 1374345"/>
                    <a:gd name="connsiteX9" fmla="*/ 3038475 w 3038475"/>
                    <a:gd name="connsiteY9" fmla="*/ 0 h 1374345"/>
                    <a:gd name="connsiteX0" fmla="*/ 0 w 3028950"/>
                    <a:gd name="connsiteY0" fmla="*/ 381000 h 1374345"/>
                    <a:gd name="connsiteX1" fmla="*/ 514350 w 3028950"/>
                    <a:gd name="connsiteY1" fmla="*/ 742950 h 1374345"/>
                    <a:gd name="connsiteX2" fmla="*/ 876300 w 3028950"/>
                    <a:gd name="connsiteY2" fmla="*/ 914400 h 1374345"/>
                    <a:gd name="connsiteX3" fmla="*/ 1200150 w 3028950"/>
                    <a:gd name="connsiteY3" fmla="*/ 590550 h 1374345"/>
                    <a:gd name="connsiteX4" fmla="*/ 1543050 w 3028950"/>
                    <a:gd name="connsiteY4" fmla="*/ 1371600 h 1374345"/>
                    <a:gd name="connsiteX5" fmla="*/ 1895475 w 3028950"/>
                    <a:gd name="connsiteY5" fmla="*/ 266700 h 1374345"/>
                    <a:gd name="connsiteX6" fmla="*/ 2200275 w 3028950"/>
                    <a:gd name="connsiteY6" fmla="*/ 971550 h 1374345"/>
                    <a:gd name="connsiteX7" fmla="*/ 2486025 w 3028950"/>
                    <a:gd name="connsiteY7" fmla="*/ 523875 h 1374345"/>
                    <a:gd name="connsiteX8" fmla="*/ 2695575 w 3028950"/>
                    <a:gd name="connsiteY8" fmla="*/ 733425 h 1374345"/>
                    <a:gd name="connsiteX9" fmla="*/ 3028950 w 3028950"/>
                    <a:gd name="connsiteY9" fmla="*/ 0 h 1374345"/>
                    <a:gd name="connsiteX0" fmla="*/ 0 w 3028950"/>
                    <a:gd name="connsiteY0" fmla="*/ 381000 h 1374345"/>
                    <a:gd name="connsiteX1" fmla="*/ 514350 w 3028950"/>
                    <a:gd name="connsiteY1" fmla="*/ 742950 h 1374345"/>
                    <a:gd name="connsiteX2" fmla="*/ 876300 w 3028950"/>
                    <a:gd name="connsiteY2" fmla="*/ 914400 h 1374345"/>
                    <a:gd name="connsiteX3" fmla="*/ 1200150 w 3028950"/>
                    <a:gd name="connsiteY3" fmla="*/ 590550 h 1374345"/>
                    <a:gd name="connsiteX4" fmla="*/ 1543050 w 3028950"/>
                    <a:gd name="connsiteY4" fmla="*/ 1371600 h 1374345"/>
                    <a:gd name="connsiteX5" fmla="*/ 1895475 w 3028950"/>
                    <a:gd name="connsiteY5" fmla="*/ 266700 h 1374345"/>
                    <a:gd name="connsiteX6" fmla="*/ 2200275 w 3028950"/>
                    <a:gd name="connsiteY6" fmla="*/ 971550 h 1374345"/>
                    <a:gd name="connsiteX7" fmla="*/ 2486025 w 3028950"/>
                    <a:gd name="connsiteY7" fmla="*/ 523875 h 1374345"/>
                    <a:gd name="connsiteX8" fmla="*/ 2695575 w 3028950"/>
                    <a:gd name="connsiteY8" fmla="*/ 733425 h 1374345"/>
                    <a:gd name="connsiteX9" fmla="*/ 3028950 w 3028950"/>
                    <a:gd name="connsiteY9" fmla="*/ 0 h 137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28950" h="1374345">
                      <a:moveTo>
                        <a:pt x="0" y="381000"/>
                      </a:moveTo>
                      <a:cubicBezTo>
                        <a:pt x="102394" y="746125"/>
                        <a:pt x="368300" y="654050"/>
                        <a:pt x="514350" y="742950"/>
                      </a:cubicBezTo>
                      <a:cubicBezTo>
                        <a:pt x="660400" y="831850"/>
                        <a:pt x="762000" y="939800"/>
                        <a:pt x="876300" y="914400"/>
                      </a:cubicBezTo>
                      <a:cubicBezTo>
                        <a:pt x="990600" y="889000"/>
                        <a:pt x="1089025" y="514350"/>
                        <a:pt x="1200150" y="590550"/>
                      </a:cubicBezTo>
                      <a:cubicBezTo>
                        <a:pt x="1311275" y="666750"/>
                        <a:pt x="1427163" y="1425575"/>
                        <a:pt x="1543050" y="1371600"/>
                      </a:cubicBezTo>
                      <a:cubicBezTo>
                        <a:pt x="1658937" y="1317625"/>
                        <a:pt x="1785938" y="333375"/>
                        <a:pt x="1895475" y="266700"/>
                      </a:cubicBezTo>
                      <a:cubicBezTo>
                        <a:pt x="2005013" y="200025"/>
                        <a:pt x="2101850" y="928687"/>
                        <a:pt x="2200275" y="971550"/>
                      </a:cubicBezTo>
                      <a:cubicBezTo>
                        <a:pt x="2298700" y="1014413"/>
                        <a:pt x="2403475" y="563562"/>
                        <a:pt x="2486025" y="523875"/>
                      </a:cubicBezTo>
                      <a:cubicBezTo>
                        <a:pt x="2568575" y="484188"/>
                        <a:pt x="2605088" y="820737"/>
                        <a:pt x="2695575" y="733425"/>
                      </a:cubicBezTo>
                      <a:cubicBezTo>
                        <a:pt x="2786062" y="646113"/>
                        <a:pt x="2907506" y="323056"/>
                        <a:pt x="302895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lg" len="lg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562948" y="1379573"/>
                  <a:ext cx="172214" cy="1944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dirty="0" smtClean="0">
                      <a:latin typeface="Times" pitchFamily="18" charset="0"/>
                    </a:rPr>
                    <a:t>V</a:t>
                  </a:r>
                  <a:endParaRPr lang="en-US" dirty="0">
                    <a:latin typeface="Times" pitchFamily="18" charset="0"/>
                  </a:endParaRPr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794274" y="2840125"/>
                <a:ext cx="2276966" cy="18795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200" dirty="0" smtClean="0"/>
                  <a:t>Parameter space</a:t>
                </a:r>
                <a:endParaRPr lang="en-US" sz="12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16200000">
                <a:off x="79469" y="2125322"/>
                <a:ext cx="1241651" cy="187958"/>
              </a:xfrm>
              <a:prstGeom prst="rect">
                <a:avLst/>
              </a:prstGeom>
              <a:noFill/>
            </p:spPr>
            <p:txBody>
              <a:bodyPr wrap="square" rtlCol="0" anchor="b">
                <a:noAutofit/>
              </a:bodyPr>
              <a:lstStyle/>
              <a:p>
                <a:pPr algn="ctr"/>
                <a:r>
                  <a:rPr lang="en-US" sz="1200" dirty="0" smtClean="0"/>
                  <a:t>Energy</a:t>
                </a:r>
                <a:endParaRPr lang="en-US" sz="1200" dirty="0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7390437" y="4892422"/>
              <a:ext cx="365132" cy="3600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en-US" dirty="0">
                  <a:latin typeface="Times" pitchFamily="18" charset="0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8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Optimization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38943" y="1235684"/>
            <a:ext cx="5289846" cy="2680878"/>
            <a:chOff x="722354" y="1756262"/>
            <a:chExt cx="7033215" cy="3496211"/>
          </a:xfrm>
        </p:grpSpPr>
        <p:grpSp>
          <p:nvGrpSpPr>
            <p:cNvPr id="13" name="Group 12"/>
            <p:cNvGrpSpPr/>
            <p:nvPr/>
          </p:nvGrpSpPr>
          <p:grpSpPr>
            <a:xfrm>
              <a:off x="722354" y="1756262"/>
              <a:ext cx="6973436" cy="3496211"/>
              <a:chOff x="606316" y="1548375"/>
              <a:chExt cx="2577801" cy="1479708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632807" y="1548375"/>
                <a:ext cx="2551310" cy="1291750"/>
                <a:chOff x="562948" y="1379573"/>
                <a:chExt cx="3255212" cy="1648142"/>
              </a:xfrm>
            </p:grpSpPr>
            <p:cxnSp>
              <p:nvCxnSpPr>
                <p:cNvPr id="18" name="Straight Arrow Connector 17"/>
                <p:cNvCxnSpPr/>
                <p:nvPr/>
              </p:nvCxnSpPr>
              <p:spPr bwMode="auto">
                <a:xfrm>
                  <a:off x="768964" y="3027715"/>
                  <a:ext cx="295241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19" name="Straight Arrow Connector 18"/>
                <p:cNvCxnSpPr/>
                <p:nvPr/>
              </p:nvCxnSpPr>
              <p:spPr bwMode="auto">
                <a:xfrm flipV="1">
                  <a:off x="768964" y="1443495"/>
                  <a:ext cx="0" cy="158422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20" name="Freeform 19"/>
                <p:cNvSpPr/>
                <p:nvPr/>
              </p:nvSpPr>
              <p:spPr bwMode="auto">
                <a:xfrm>
                  <a:off x="789210" y="1574001"/>
                  <a:ext cx="3028950" cy="1374345"/>
                </a:xfrm>
                <a:custGeom>
                  <a:avLst/>
                  <a:gdLst>
                    <a:gd name="connsiteX0" fmla="*/ 0 w 3038475"/>
                    <a:gd name="connsiteY0" fmla="*/ 1181100 h 1374345"/>
                    <a:gd name="connsiteX1" fmla="*/ 523875 w 3038475"/>
                    <a:gd name="connsiteY1" fmla="*/ 742950 h 1374345"/>
                    <a:gd name="connsiteX2" fmla="*/ 885825 w 3038475"/>
                    <a:gd name="connsiteY2" fmla="*/ 914400 h 1374345"/>
                    <a:gd name="connsiteX3" fmla="*/ 1209675 w 3038475"/>
                    <a:gd name="connsiteY3" fmla="*/ 590550 h 1374345"/>
                    <a:gd name="connsiteX4" fmla="*/ 1552575 w 3038475"/>
                    <a:gd name="connsiteY4" fmla="*/ 1371600 h 1374345"/>
                    <a:gd name="connsiteX5" fmla="*/ 1905000 w 3038475"/>
                    <a:gd name="connsiteY5" fmla="*/ 266700 h 1374345"/>
                    <a:gd name="connsiteX6" fmla="*/ 2209800 w 3038475"/>
                    <a:gd name="connsiteY6" fmla="*/ 971550 h 1374345"/>
                    <a:gd name="connsiteX7" fmla="*/ 2495550 w 3038475"/>
                    <a:gd name="connsiteY7" fmla="*/ 523875 h 1374345"/>
                    <a:gd name="connsiteX8" fmla="*/ 2705100 w 3038475"/>
                    <a:gd name="connsiteY8" fmla="*/ 733425 h 1374345"/>
                    <a:gd name="connsiteX9" fmla="*/ 3038475 w 3038475"/>
                    <a:gd name="connsiteY9" fmla="*/ 0 h 1374345"/>
                    <a:gd name="connsiteX0" fmla="*/ 0 w 3028950"/>
                    <a:gd name="connsiteY0" fmla="*/ 381000 h 1374345"/>
                    <a:gd name="connsiteX1" fmla="*/ 514350 w 3028950"/>
                    <a:gd name="connsiteY1" fmla="*/ 742950 h 1374345"/>
                    <a:gd name="connsiteX2" fmla="*/ 876300 w 3028950"/>
                    <a:gd name="connsiteY2" fmla="*/ 914400 h 1374345"/>
                    <a:gd name="connsiteX3" fmla="*/ 1200150 w 3028950"/>
                    <a:gd name="connsiteY3" fmla="*/ 590550 h 1374345"/>
                    <a:gd name="connsiteX4" fmla="*/ 1543050 w 3028950"/>
                    <a:gd name="connsiteY4" fmla="*/ 1371600 h 1374345"/>
                    <a:gd name="connsiteX5" fmla="*/ 1895475 w 3028950"/>
                    <a:gd name="connsiteY5" fmla="*/ 266700 h 1374345"/>
                    <a:gd name="connsiteX6" fmla="*/ 2200275 w 3028950"/>
                    <a:gd name="connsiteY6" fmla="*/ 971550 h 1374345"/>
                    <a:gd name="connsiteX7" fmla="*/ 2486025 w 3028950"/>
                    <a:gd name="connsiteY7" fmla="*/ 523875 h 1374345"/>
                    <a:gd name="connsiteX8" fmla="*/ 2695575 w 3028950"/>
                    <a:gd name="connsiteY8" fmla="*/ 733425 h 1374345"/>
                    <a:gd name="connsiteX9" fmla="*/ 3028950 w 3028950"/>
                    <a:gd name="connsiteY9" fmla="*/ 0 h 1374345"/>
                    <a:gd name="connsiteX0" fmla="*/ 0 w 3028950"/>
                    <a:gd name="connsiteY0" fmla="*/ 381000 h 1374345"/>
                    <a:gd name="connsiteX1" fmla="*/ 514350 w 3028950"/>
                    <a:gd name="connsiteY1" fmla="*/ 742950 h 1374345"/>
                    <a:gd name="connsiteX2" fmla="*/ 876300 w 3028950"/>
                    <a:gd name="connsiteY2" fmla="*/ 914400 h 1374345"/>
                    <a:gd name="connsiteX3" fmla="*/ 1200150 w 3028950"/>
                    <a:gd name="connsiteY3" fmla="*/ 590550 h 1374345"/>
                    <a:gd name="connsiteX4" fmla="*/ 1543050 w 3028950"/>
                    <a:gd name="connsiteY4" fmla="*/ 1371600 h 1374345"/>
                    <a:gd name="connsiteX5" fmla="*/ 1895475 w 3028950"/>
                    <a:gd name="connsiteY5" fmla="*/ 266700 h 1374345"/>
                    <a:gd name="connsiteX6" fmla="*/ 2200275 w 3028950"/>
                    <a:gd name="connsiteY6" fmla="*/ 971550 h 1374345"/>
                    <a:gd name="connsiteX7" fmla="*/ 2486025 w 3028950"/>
                    <a:gd name="connsiteY7" fmla="*/ 523875 h 1374345"/>
                    <a:gd name="connsiteX8" fmla="*/ 2695575 w 3028950"/>
                    <a:gd name="connsiteY8" fmla="*/ 733425 h 1374345"/>
                    <a:gd name="connsiteX9" fmla="*/ 3028950 w 3028950"/>
                    <a:gd name="connsiteY9" fmla="*/ 0 h 137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28950" h="1374345">
                      <a:moveTo>
                        <a:pt x="0" y="381000"/>
                      </a:moveTo>
                      <a:cubicBezTo>
                        <a:pt x="102394" y="746125"/>
                        <a:pt x="368300" y="654050"/>
                        <a:pt x="514350" y="742950"/>
                      </a:cubicBezTo>
                      <a:cubicBezTo>
                        <a:pt x="660400" y="831850"/>
                        <a:pt x="762000" y="939800"/>
                        <a:pt x="876300" y="914400"/>
                      </a:cubicBezTo>
                      <a:cubicBezTo>
                        <a:pt x="990600" y="889000"/>
                        <a:pt x="1089025" y="514350"/>
                        <a:pt x="1200150" y="590550"/>
                      </a:cubicBezTo>
                      <a:cubicBezTo>
                        <a:pt x="1311275" y="666750"/>
                        <a:pt x="1427163" y="1425575"/>
                        <a:pt x="1543050" y="1371600"/>
                      </a:cubicBezTo>
                      <a:cubicBezTo>
                        <a:pt x="1658937" y="1317625"/>
                        <a:pt x="1785938" y="333375"/>
                        <a:pt x="1895475" y="266700"/>
                      </a:cubicBezTo>
                      <a:cubicBezTo>
                        <a:pt x="2005013" y="200025"/>
                        <a:pt x="2101850" y="928687"/>
                        <a:pt x="2200275" y="971550"/>
                      </a:cubicBezTo>
                      <a:cubicBezTo>
                        <a:pt x="2298700" y="1014413"/>
                        <a:pt x="2403475" y="563562"/>
                        <a:pt x="2486025" y="523875"/>
                      </a:cubicBezTo>
                      <a:cubicBezTo>
                        <a:pt x="2568575" y="484188"/>
                        <a:pt x="2605088" y="820737"/>
                        <a:pt x="2695575" y="733425"/>
                      </a:cubicBezTo>
                      <a:cubicBezTo>
                        <a:pt x="2786062" y="646113"/>
                        <a:pt x="2907506" y="323056"/>
                        <a:pt x="302895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lg" len="lg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562948" y="1379573"/>
                  <a:ext cx="172214" cy="1944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dirty="0" smtClean="0">
                      <a:latin typeface="Times" pitchFamily="18" charset="0"/>
                    </a:rPr>
                    <a:t>V</a:t>
                  </a:r>
                  <a:endParaRPr lang="en-US" dirty="0">
                    <a:latin typeface="Times" pitchFamily="18" charset="0"/>
                  </a:endParaRPr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794274" y="2840125"/>
                <a:ext cx="2276966" cy="18795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200" dirty="0" smtClean="0"/>
                  <a:t>Parameter space</a:t>
                </a:r>
                <a:endParaRPr lang="en-US" sz="12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16200000">
                <a:off x="79469" y="2125322"/>
                <a:ext cx="1241651" cy="187958"/>
              </a:xfrm>
              <a:prstGeom prst="rect">
                <a:avLst/>
              </a:prstGeom>
              <a:noFill/>
            </p:spPr>
            <p:txBody>
              <a:bodyPr wrap="square" rtlCol="0" anchor="b">
                <a:noAutofit/>
              </a:bodyPr>
              <a:lstStyle/>
              <a:p>
                <a:pPr algn="ctr"/>
                <a:r>
                  <a:rPr lang="en-US" sz="1200" dirty="0" smtClean="0"/>
                  <a:t>Energy</a:t>
                </a:r>
                <a:endParaRPr lang="en-US" sz="1200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7390437" y="4892422"/>
              <a:ext cx="365132" cy="3600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en-US" dirty="0">
                  <a:latin typeface="Times" pitchFamily="18" charset="0"/>
                </a:rPr>
                <a:t>X</a:t>
              </a:r>
            </a:p>
          </p:txBody>
        </p:sp>
      </p:grp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8" t="1726" r="33812" b="4712"/>
          <a:stretch/>
        </p:blipFill>
        <p:spPr bwMode="auto">
          <a:xfrm>
            <a:off x="6534149" y="2060811"/>
            <a:ext cx="2276475" cy="274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633216" y="3916562"/>
            <a:ext cx="5289846" cy="2680878"/>
            <a:chOff x="722354" y="1756262"/>
            <a:chExt cx="7033215" cy="3496211"/>
          </a:xfrm>
        </p:grpSpPr>
        <p:grpSp>
          <p:nvGrpSpPr>
            <p:cNvPr id="47" name="Group 46"/>
            <p:cNvGrpSpPr/>
            <p:nvPr/>
          </p:nvGrpSpPr>
          <p:grpSpPr>
            <a:xfrm>
              <a:off x="722354" y="1756262"/>
              <a:ext cx="6938122" cy="3496211"/>
              <a:chOff x="606316" y="1548375"/>
              <a:chExt cx="2564747" cy="1479708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632807" y="1548375"/>
                <a:ext cx="2538256" cy="1360470"/>
                <a:chOff x="562948" y="1379573"/>
                <a:chExt cx="3238556" cy="1735822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 bwMode="auto">
                <a:xfrm>
                  <a:off x="768964" y="3027715"/>
                  <a:ext cx="295241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53" name="Straight Arrow Connector 52"/>
                <p:cNvCxnSpPr/>
                <p:nvPr/>
              </p:nvCxnSpPr>
              <p:spPr bwMode="auto">
                <a:xfrm flipV="1">
                  <a:off x="768964" y="1443495"/>
                  <a:ext cx="0" cy="158422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54" name="Freeform 53"/>
                <p:cNvSpPr/>
                <p:nvPr/>
              </p:nvSpPr>
              <p:spPr bwMode="auto">
                <a:xfrm flipV="1">
                  <a:off x="772554" y="2022953"/>
                  <a:ext cx="3028950" cy="1092442"/>
                </a:xfrm>
                <a:custGeom>
                  <a:avLst/>
                  <a:gdLst>
                    <a:gd name="connsiteX0" fmla="*/ 0 w 3038475"/>
                    <a:gd name="connsiteY0" fmla="*/ 1181100 h 1374345"/>
                    <a:gd name="connsiteX1" fmla="*/ 523875 w 3038475"/>
                    <a:gd name="connsiteY1" fmla="*/ 742950 h 1374345"/>
                    <a:gd name="connsiteX2" fmla="*/ 885825 w 3038475"/>
                    <a:gd name="connsiteY2" fmla="*/ 914400 h 1374345"/>
                    <a:gd name="connsiteX3" fmla="*/ 1209675 w 3038475"/>
                    <a:gd name="connsiteY3" fmla="*/ 590550 h 1374345"/>
                    <a:gd name="connsiteX4" fmla="*/ 1552575 w 3038475"/>
                    <a:gd name="connsiteY4" fmla="*/ 1371600 h 1374345"/>
                    <a:gd name="connsiteX5" fmla="*/ 1905000 w 3038475"/>
                    <a:gd name="connsiteY5" fmla="*/ 266700 h 1374345"/>
                    <a:gd name="connsiteX6" fmla="*/ 2209800 w 3038475"/>
                    <a:gd name="connsiteY6" fmla="*/ 971550 h 1374345"/>
                    <a:gd name="connsiteX7" fmla="*/ 2495550 w 3038475"/>
                    <a:gd name="connsiteY7" fmla="*/ 523875 h 1374345"/>
                    <a:gd name="connsiteX8" fmla="*/ 2705100 w 3038475"/>
                    <a:gd name="connsiteY8" fmla="*/ 733425 h 1374345"/>
                    <a:gd name="connsiteX9" fmla="*/ 3038475 w 3038475"/>
                    <a:gd name="connsiteY9" fmla="*/ 0 h 1374345"/>
                    <a:gd name="connsiteX0" fmla="*/ 0 w 3028950"/>
                    <a:gd name="connsiteY0" fmla="*/ 381000 h 1374345"/>
                    <a:gd name="connsiteX1" fmla="*/ 514350 w 3028950"/>
                    <a:gd name="connsiteY1" fmla="*/ 742950 h 1374345"/>
                    <a:gd name="connsiteX2" fmla="*/ 876300 w 3028950"/>
                    <a:gd name="connsiteY2" fmla="*/ 914400 h 1374345"/>
                    <a:gd name="connsiteX3" fmla="*/ 1200150 w 3028950"/>
                    <a:gd name="connsiteY3" fmla="*/ 590550 h 1374345"/>
                    <a:gd name="connsiteX4" fmla="*/ 1543050 w 3028950"/>
                    <a:gd name="connsiteY4" fmla="*/ 1371600 h 1374345"/>
                    <a:gd name="connsiteX5" fmla="*/ 1895475 w 3028950"/>
                    <a:gd name="connsiteY5" fmla="*/ 266700 h 1374345"/>
                    <a:gd name="connsiteX6" fmla="*/ 2200275 w 3028950"/>
                    <a:gd name="connsiteY6" fmla="*/ 971550 h 1374345"/>
                    <a:gd name="connsiteX7" fmla="*/ 2486025 w 3028950"/>
                    <a:gd name="connsiteY7" fmla="*/ 523875 h 1374345"/>
                    <a:gd name="connsiteX8" fmla="*/ 2695575 w 3028950"/>
                    <a:gd name="connsiteY8" fmla="*/ 733425 h 1374345"/>
                    <a:gd name="connsiteX9" fmla="*/ 3028950 w 3028950"/>
                    <a:gd name="connsiteY9" fmla="*/ 0 h 1374345"/>
                    <a:gd name="connsiteX0" fmla="*/ 0 w 3028950"/>
                    <a:gd name="connsiteY0" fmla="*/ 381000 h 1374345"/>
                    <a:gd name="connsiteX1" fmla="*/ 514350 w 3028950"/>
                    <a:gd name="connsiteY1" fmla="*/ 742950 h 1374345"/>
                    <a:gd name="connsiteX2" fmla="*/ 876300 w 3028950"/>
                    <a:gd name="connsiteY2" fmla="*/ 914400 h 1374345"/>
                    <a:gd name="connsiteX3" fmla="*/ 1200150 w 3028950"/>
                    <a:gd name="connsiteY3" fmla="*/ 590550 h 1374345"/>
                    <a:gd name="connsiteX4" fmla="*/ 1543050 w 3028950"/>
                    <a:gd name="connsiteY4" fmla="*/ 1371600 h 1374345"/>
                    <a:gd name="connsiteX5" fmla="*/ 1895475 w 3028950"/>
                    <a:gd name="connsiteY5" fmla="*/ 266700 h 1374345"/>
                    <a:gd name="connsiteX6" fmla="*/ 2200275 w 3028950"/>
                    <a:gd name="connsiteY6" fmla="*/ 971550 h 1374345"/>
                    <a:gd name="connsiteX7" fmla="*/ 2486025 w 3028950"/>
                    <a:gd name="connsiteY7" fmla="*/ 523875 h 1374345"/>
                    <a:gd name="connsiteX8" fmla="*/ 2695575 w 3028950"/>
                    <a:gd name="connsiteY8" fmla="*/ 733425 h 1374345"/>
                    <a:gd name="connsiteX9" fmla="*/ 3028950 w 3028950"/>
                    <a:gd name="connsiteY9" fmla="*/ 0 h 137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28950" h="1374345">
                      <a:moveTo>
                        <a:pt x="0" y="381000"/>
                      </a:moveTo>
                      <a:cubicBezTo>
                        <a:pt x="102394" y="746125"/>
                        <a:pt x="368300" y="654050"/>
                        <a:pt x="514350" y="742950"/>
                      </a:cubicBezTo>
                      <a:cubicBezTo>
                        <a:pt x="660400" y="831850"/>
                        <a:pt x="762000" y="939800"/>
                        <a:pt x="876300" y="914400"/>
                      </a:cubicBezTo>
                      <a:cubicBezTo>
                        <a:pt x="990600" y="889000"/>
                        <a:pt x="1089025" y="514350"/>
                        <a:pt x="1200150" y="590550"/>
                      </a:cubicBezTo>
                      <a:cubicBezTo>
                        <a:pt x="1311275" y="666750"/>
                        <a:pt x="1427163" y="1425575"/>
                        <a:pt x="1543050" y="1371600"/>
                      </a:cubicBezTo>
                      <a:cubicBezTo>
                        <a:pt x="1658937" y="1317625"/>
                        <a:pt x="1785938" y="333375"/>
                        <a:pt x="1895475" y="266700"/>
                      </a:cubicBezTo>
                      <a:cubicBezTo>
                        <a:pt x="2005013" y="200025"/>
                        <a:pt x="2101850" y="928687"/>
                        <a:pt x="2200275" y="971550"/>
                      </a:cubicBezTo>
                      <a:cubicBezTo>
                        <a:pt x="2298700" y="1014413"/>
                        <a:pt x="2403475" y="563562"/>
                        <a:pt x="2486025" y="523875"/>
                      </a:cubicBezTo>
                      <a:cubicBezTo>
                        <a:pt x="2568575" y="484188"/>
                        <a:pt x="2605088" y="820737"/>
                        <a:pt x="2695575" y="733425"/>
                      </a:cubicBezTo>
                      <a:cubicBezTo>
                        <a:pt x="2786062" y="646113"/>
                        <a:pt x="2907506" y="323056"/>
                        <a:pt x="302895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lg" len="lg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562948" y="1379573"/>
                  <a:ext cx="172214" cy="1944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dirty="0">
                      <a:latin typeface="Times" pitchFamily="18" charset="0"/>
                    </a:rPr>
                    <a:t>η</a:t>
                  </a:r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794274" y="2840125"/>
                <a:ext cx="2276966" cy="18795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200" dirty="0" smtClean="0"/>
                  <a:t>Parameter space</a:t>
                </a:r>
                <a:endParaRPr lang="en-US" sz="1200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16200000">
                <a:off x="79469" y="2125322"/>
                <a:ext cx="1241651" cy="187958"/>
              </a:xfrm>
              <a:prstGeom prst="rect">
                <a:avLst/>
              </a:prstGeom>
              <a:noFill/>
            </p:spPr>
            <p:txBody>
              <a:bodyPr wrap="square" rtlCol="0" anchor="b">
                <a:noAutofit/>
              </a:bodyPr>
              <a:lstStyle/>
              <a:p>
                <a:pPr algn="ctr"/>
                <a:r>
                  <a:rPr lang="en-US" sz="1200" dirty="0" smtClean="0"/>
                  <a:t>Weighting</a:t>
                </a:r>
                <a:endParaRPr lang="en-US" sz="1200" dirty="0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7390437" y="4892422"/>
              <a:ext cx="365132" cy="3600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en-US" dirty="0">
                  <a:latin typeface="Times" pitchFamily="18" charset="0"/>
                </a:rPr>
                <a:t>X</a:t>
              </a: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1619590" y="2182310"/>
            <a:ext cx="3505557" cy="4074599"/>
            <a:chOff x="1619590" y="2182310"/>
            <a:chExt cx="3505557" cy="4074599"/>
          </a:xfrm>
        </p:grpSpPr>
        <p:grpSp>
          <p:nvGrpSpPr>
            <p:cNvPr id="56" name="Group 55"/>
            <p:cNvGrpSpPr/>
            <p:nvPr/>
          </p:nvGrpSpPr>
          <p:grpSpPr>
            <a:xfrm>
              <a:off x="1619590" y="5521321"/>
              <a:ext cx="121087" cy="735588"/>
              <a:chOff x="2195670" y="2007827"/>
              <a:chExt cx="72010" cy="406007"/>
            </a:xfrm>
          </p:grpSpPr>
          <p:sp>
            <p:nvSpPr>
              <p:cNvPr id="57" name="Oval 56"/>
              <p:cNvSpPr/>
              <p:nvPr/>
            </p:nvSpPr>
            <p:spPr bwMode="auto">
              <a:xfrm>
                <a:off x="2195670" y="2007827"/>
                <a:ext cx="72010" cy="7201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58" name="Straight Connector 57"/>
              <p:cNvCxnSpPr>
                <a:endCxn id="57" idx="4"/>
              </p:cNvCxnSpPr>
              <p:nvPr/>
            </p:nvCxnSpPr>
            <p:spPr bwMode="auto">
              <a:xfrm flipV="1">
                <a:off x="2231675" y="2079837"/>
                <a:ext cx="0" cy="33399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59" name="Group 58"/>
            <p:cNvGrpSpPr/>
            <p:nvPr/>
          </p:nvGrpSpPr>
          <p:grpSpPr>
            <a:xfrm>
              <a:off x="2477655" y="5373269"/>
              <a:ext cx="133196" cy="883639"/>
              <a:chOff x="2195670" y="1965856"/>
              <a:chExt cx="72010" cy="487724"/>
            </a:xfrm>
          </p:grpSpPr>
          <p:sp>
            <p:nvSpPr>
              <p:cNvPr id="60" name="Oval 59"/>
              <p:cNvSpPr/>
              <p:nvPr/>
            </p:nvSpPr>
            <p:spPr bwMode="auto">
              <a:xfrm>
                <a:off x="2195670" y="1965856"/>
                <a:ext cx="72010" cy="7201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61" name="Straight Connector 60"/>
              <p:cNvCxnSpPr>
                <a:endCxn id="60" idx="4"/>
              </p:cNvCxnSpPr>
              <p:nvPr/>
            </p:nvCxnSpPr>
            <p:spPr bwMode="auto">
              <a:xfrm flipV="1">
                <a:off x="2231675" y="2037866"/>
                <a:ext cx="0" cy="415714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62" name="Group 61"/>
            <p:cNvGrpSpPr/>
            <p:nvPr/>
          </p:nvGrpSpPr>
          <p:grpSpPr>
            <a:xfrm>
              <a:off x="3131800" y="5157239"/>
              <a:ext cx="121087" cy="1099663"/>
              <a:chOff x="2195670" y="1910102"/>
              <a:chExt cx="72010" cy="606958"/>
            </a:xfrm>
          </p:grpSpPr>
          <p:sp>
            <p:nvSpPr>
              <p:cNvPr id="63" name="Oval 62"/>
              <p:cNvSpPr/>
              <p:nvPr/>
            </p:nvSpPr>
            <p:spPr bwMode="auto">
              <a:xfrm>
                <a:off x="2195670" y="1910102"/>
                <a:ext cx="72010" cy="7201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64" name="Straight Connector 63"/>
              <p:cNvCxnSpPr>
                <a:endCxn id="63" idx="4"/>
              </p:cNvCxnSpPr>
              <p:nvPr/>
            </p:nvCxnSpPr>
            <p:spPr bwMode="auto">
              <a:xfrm flipV="1">
                <a:off x="2231675" y="1982112"/>
                <a:ext cx="1" cy="53494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65" name="Group 64"/>
            <p:cNvGrpSpPr/>
            <p:nvPr/>
          </p:nvGrpSpPr>
          <p:grpSpPr>
            <a:xfrm>
              <a:off x="4499990" y="5242804"/>
              <a:ext cx="121087" cy="1014104"/>
              <a:chOff x="2195670" y="1941530"/>
              <a:chExt cx="72010" cy="559734"/>
            </a:xfrm>
          </p:grpSpPr>
          <p:sp>
            <p:nvSpPr>
              <p:cNvPr id="66" name="Oval 65"/>
              <p:cNvSpPr/>
              <p:nvPr/>
            </p:nvSpPr>
            <p:spPr bwMode="auto">
              <a:xfrm>
                <a:off x="2195670" y="1941530"/>
                <a:ext cx="72010" cy="7201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67" name="Straight Connector 66"/>
              <p:cNvCxnSpPr>
                <a:endCxn id="66" idx="4"/>
              </p:cNvCxnSpPr>
              <p:nvPr/>
            </p:nvCxnSpPr>
            <p:spPr bwMode="auto">
              <a:xfrm flipV="1">
                <a:off x="2231675" y="2013540"/>
                <a:ext cx="1" cy="487724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68" name="Group 67"/>
            <p:cNvGrpSpPr/>
            <p:nvPr/>
          </p:nvGrpSpPr>
          <p:grpSpPr>
            <a:xfrm>
              <a:off x="5004060" y="5684701"/>
              <a:ext cx="121087" cy="572205"/>
              <a:chOff x="2195670" y="1988800"/>
              <a:chExt cx="72010" cy="315828"/>
            </a:xfrm>
          </p:grpSpPr>
          <p:sp>
            <p:nvSpPr>
              <p:cNvPr id="69" name="Oval 68"/>
              <p:cNvSpPr/>
              <p:nvPr/>
            </p:nvSpPr>
            <p:spPr bwMode="auto">
              <a:xfrm>
                <a:off x="2195670" y="1988800"/>
                <a:ext cx="72010" cy="7201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0" name="Straight Connector 69"/>
              <p:cNvCxnSpPr>
                <a:endCxn id="69" idx="4"/>
              </p:cNvCxnSpPr>
              <p:nvPr/>
            </p:nvCxnSpPr>
            <p:spPr bwMode="auto">
              <a:xfrm flipV="1">
                <a:off x="2231675" y="2060810"/>
                <a:ext cx="1" cy="24381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81" name="Group 80"/>
            <p:cNvGrpSpPr/>
            <p:nvPr/>
          </p:nvGrpSpPr>
          <p:grpSpPr>
            <a:xfrm>
              <a:off x="1619590" y="2439910"/>
              <a:ext cx="121087" cy="3081410"/>
              <a:chOff x="2195670" y="1988800"/>
              <a:chExt cx="72010" cy="1700780"/>
            </a:xfrm>
          </p:grpSpPr>
          <p:sp>
            <p:nvSpPr>
              <p:cNvPr id="82" name="Oval 81"/>
              <p:cNvSpPr/>
              <p:nvPr/>
            </p:nvSpPr>
            <p:spPr bwMode="auto">
              <a:xfrm>
                <a:off x="2195670" y="1988800"/>
                <a:ext cx="72010" cy="7201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83" name="Straight Connector 82"/>
              <p:cNvCxnSpPr>
                <a:stCxn id="57" idx="0"/>
                <a:endCxn id="82" idx="4"/>
              </p:cNvCxnSpPr>
              <p:nvPr/>
            </p:nvCxnSpPr>
            <p:spPr bwMode="auto">
              <a:xfrm flipV="1">
                <a:off x="2231675" y="2060810"/>
                <a:ext cx="0" cy="162877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85" name="Group 84"/>
            <p:cNvGrpSpPr/>
            <p:nvPr/>
          </p:nvGrpSpPr>
          <p:grpSpPr>
            <a:xfrm>
              <a:off x="2483710" y="2686380"/>
              <a:ext cx="121087" cy="2686889"/>
              <a:chOff x="2195670" y="1988800"/>
              <a:chExt cx="72010" cy="1483025"/>
            </a:xfrm>
          </p:grpSpPr>
          <p:sp>
            <p:nvSpPr>
              <p:cNvPr id="86" name="Oval 85"/>
              <p:cNvSpPr/>
              <p:nvPr/>
            </p:nvSpPr>
            <p:spPr bwMode="auto">
              <a:xfrm>
                <a:off x="2195670" y="1988800"/>
                <a:ext cx="72010" cy="7201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87" name="Straight Connector 86"/>
              <p:cNvCxnSpPr>
                <a:stCxn id="60" idx="0"/>
                <a:endCxn id="86" idx="4"/>
              </p:cNvCxnSpPr>
              <p:nvPr/>
            </p:nvCxnSpPr>
            <p:spPr bwMode="auto">
              <a:xfrm flipV="1">
                <a:off x="2231675" y="2060810"/>
                <a:ext cx="1" cy="141101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89" name="Group 88"/>
            <p:cNvGrpSpPr/>
            <p:nvPr/>
          </p:nvGrpSpPr>
          <p:grpSpPr>
            <a:xfrm>
              <a:off x="3131800" y="2758392"/>
              <a:ext cx="121087" cy="2398850"/>
              <a:chOff x="2195670" y="1988800"/>
              <a:chExt cx="72010" cy="1324042"/>
            </a:xfrm>
          </p:grpSpPr>
          <p:sp>
            <p:nvSpPr>
              <p:cNvPr id="90" name="Oval 89"/>
              <p:cNvSpPr/>
              <p:nvPr/>
            </p:nvSpPr>
            <p:spPr bwMode="auto">
              <a:xfrm>
                <a:off x="2195670" y="1988800"/>
                <a:ext cx="72010" cy="7201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91" name="Straight Connector 90"/>
              <p:cNvCxnSpPr>
                <a:stCxn id="63" idx="0"/>
                <a:endCxn id="90" idx="4"/>
              </p:cNvCxnSpPr>
              <p:nvPr/>
            </p:nvCxnSpPr>
            <p:spPr bwMode="auto">
              <a:xfrm flipV="1">
                <a:off x="2231675" y="2060810"/>
                <a:ext cx="0" cy="125203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99" name="Group 98"/>
            <p:cNvGrpSpPr/>
            <p:nvPr/>
          </p:nvGrpSpPr>
          <p:grpSpPr>
            <a:xfrm>
              <a:off x="4503873" y="2830400"/>
              <a:ext cx="121087" cy="2398850"/>
              <a:chOff x="2195670" y="1988800"/>
              <a:chExt cx="72010" cy="1324042"/>
            </a:xfrm>
          </p:grpSpPr>
          <p:sp>
            <p:nvSpPr>
              <p:cNvPr id="100" name="Oval 99"/>
              <p:cNvSpPr/>
              <p:nvPr/>
            </p:nvSpPr>
            <p:spPr bwMode="auto">
              <a:xfrm>
                <a:off x="2195670" y="1988800"/>
                <a:ext cx="72010" cy="7201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01" name="Straight Connector 100"/>
              <p:cNvCxnSpPr>
                <a:endCxn id="100" idx="4"/>
              </p:cNvCxnSpPr>
              <p:nvPr/>
            </p:nvCxnSpPr>
            <p:spPr bwMode="auto">
              <a:xfrm flipV="1">
                <a:off x="2231675" y="2060810"/>
                <a:ext cx="0" cy="125203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102" name="Group 101"/>
            <p:cNvGrpSpPr/>
            <p:nvPr/>
          </p:nvGrpSpPr>
          <p:grpSpPr>
            <a:xfrm>
              <a:off x="5004059" y="2182310"/>
              <a:ext cx="121087" cy="3502391"/>
              <a:chOff x="2195670" y="1988800"/>
              <a:chExt cx="72010" cy="1933140"/>
            </a:xfrm>
          </p:grpSpPr>
          <p:sp>
            <p:nvSpPr>
              <p:cNvPr id="103" name="Oval 102"/>
              <p:cNvSpPr/>
              <p:nvPr/>
            </p:nvSpPr>
            <p:spPr bwMode="auto">
              <a:xfrm>
                <a:off x="2195670" y="1988800"/>
                <a:ext cx="72010" cy="7201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04" name="Straight Connector 103"/>
              <p:cNvCxnSpPr>
                <a:stCxn id="69" idx="0"/>
                <a:endCxn id="103" idx="4"/>
              </p:cNvCxnSpPr>
              <p:nvPr/>
            </p:nvCxnSpPr>
            <p:spPr bwMode="auto">
              <a:xfrm flipH="1" flipV="1">
                <a:off x="2231675" y="2060810"/>
                <a:ext cx="1" cy="186113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</p:grpSp>
      <p:grpSp>
        <p:nvGrpSpPr>
          <p:cNvPr id="111" name="Group 110"/>
          <p:cNvGrpSpPr/>
          <p:nvPr/>
        </p:nvGrpSpPr>
        <p:grpSpPr>
          <a:xfrm>
            <a:off x="1643851" y="5082330"/>
            <a:ext cx="3445963" cy="692479"/>
            <a:chOff x="1643851" y="5082330"/>
            <a:chExt cx="3445963" cy="692479"/>
          </a:xfrm>
        </p:grpSpPr>
        <p:sp>
          <p:nvSpPr>
            <p:cNvPr id="106" name="Oval 105"/>
            <p:cNvSpPr/>
            <p:nvPr/>
          </p:nvSpPr>
          <p:spPr bwMode="auto">
            <a:xfrm>
              <a:off x="3069315" y="5082330"/>
              <a:ext cx="265107" cy="26801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Oval 106"/>
            <p:cNvSpPr/>
            <p:nvPr/>
          </p:nvSpPr>
          <p:spPr bwMode="auto">
            <a:xfrm>
              <a:off x="4466081" y="5195340"/>
              <a:ext cx="196980" cy="19310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8" name="Oval 107"/>
            <p:cNvSpPr/>
            <p:nvPr/>
          </p:nvSpPr>
          <p:spPr bwMode="auto">
            <a:xfrm>
              <a:off x="5037942" y="5723958"/>
              <a:ext cx="51872" cy="508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>
              <a:off x="2494100" y="5388324"/>
              <a:ext cx="101083" cy="9909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0" name="Oval 109"/>
            <p:cNvSpPr/>
            <p:nvPr/>
          </p:nvSpPr>
          <p:spPr bwMode="auto">
            <a:xfrm>
              <a:off x="1643851" y="5550535"/>
              <a:ext cx="75945" cy="7445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2434633" y="2697072"/>
            <a:ext cx="2291252" cy="3581048"/>
            <a:chOff x="2434633" y="2697072"/>
            <a:chExt cx="2291252" cy="3581048"/>
          </a:xfrm>
        </p:grpSpPr>
        <p:sp>
          <p:nvSpPr>
            <p:cNvPr id="114" name="Oval 113"/>
            <p:cNvSpPr/>
            <p:nvPr/>
          </p:nvSpPr>
          <p:spPr bwMode="auto">
            <a:xfrm>
              <a:off x="3261200" y="4913200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5" name="Oval 114"/>
            <p:cNvSpPr/>
            <p:nvPr/>
          </p:nvSpPr>
          <p:spPr bwMode="auto">
            <a:xfrm>
              <a:off x="3171359" y="5085230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6" name="Oval 115"/>
            <p:cNvSpPr/>
            <p:nvPr/>
          </p:nvSpPr>
          <p:spPr bwMode="auto">
            <a:xfrm>
              <a:off x="4409348" y="5276057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7" name="Oval 116"/>
            <p:cNvSpPr/>
            <p:nvPr/>
          </p:nvSpPr>
          <p:spPr bwMode="auto">
            <a:xfrm>
              <a:off x="4603246" y="5281563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8" name="Oval 117"/>
            <p:cNvSpPr/>
            <p:nvPr/>
          </p:nvSpPr>
          <p:spPr bwMode="auto">
            <a:xfrm>
              <a:off x="2434633" y="5314815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2434633" y="2722455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21" name="Straight Connector 120"/>
            <p:cNvCxnSpPr>
              <a:stCxn id="118" idx="0"/>
              <a:endCxn id="119" idx="4"/>
            </p:cNvCxnSpPr>
            <p:nvPr/>
          </p:nvCxnSpPr>
          <p:spPr bwMode="auto">
            <a:xfrm flipV="1">
              <a:off x="2495177" y="2852920"/>
              <a:ext cx="0" cy="246189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25" name="Straight Connector 124"/>
            <p:cNvCxnSpPr>
              <a:endCxn id="118" idx="4"/>
            </p:cNvCxnSpPr>
            <p:nvPr/>
          </p:nvCxnSpPr>
          <p:spPr bwMode="auto">
            <a:xfrm flipV="1">
              <a:off x="2495177" y="5445280"/>
              <a:ext cx="0" cy="8328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27" name="Straight Connector 126"/>
            <p:cNvCxnSpPr>
              <a:endCxn id="146" idx="4"/>
            </p:cNvCxnSpPr>
            <p:nvPr/>
          </p:nvCxnSpPr>
          <p:spPr bwMode="auto">
            <a:xfrm flipV="1">
              <a:off x="3231902" y="3026097"/>
              <a:ext cx="0" cy="205913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28" name="Straight Connector 127"/>
            <p:cNvCxnSpPr>
              <a:stCxn id="114" idx="0"/>
              <a:endCxn id="147" idx="4"/>
            </p:cNvCxnSpPr>
            <p:nvPr/>
          </p:nvCxnSpPr>
          <p:spPr bwMode="auto">
            <a:xfrm flipH="1" flipV="1">
              <a:off x="3313431" y="3271425"/>
              <a:ext cx="8313" cy="164177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29" name="Straight Connector 128"/>
            <p:cNvCxnSpPr/>
            <p:nvPr/>
          </p:nvCxnSpPr>
          <p:spPr bwMode="auto">
            <a:xfrm flipV="1">
              <a:off x="4469891" y="2830400"/>
              <a:ext cx="0" cy="246189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30" name="Straight Connector 129"/>
            <p:cNvCxnSpPr>
              <a:endCxn id="149" idx="4"/>
            </p:cNvCxnSpPr>
            <p:nvPr/>
          </p:nvCxnSpPr>
          <p:spPr bwMode="auto">
            <a:xfrm flipV="1">
              <a:off x="4663789" y="2895632"/>
              <a:ext cx="1553" cy="239666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31" name="Straight Connector 130"/>
            <p:cNvCxnSpPr>
              <a:endCxn id="115" idx="4"/>
            </p:cNvCxnSpPr>
            <p:nvPr/>
          </p:nvCxnSpPr>
          <p:spPr bwMode="auto">
            <a:xfrm flipV="1">
              <a:off x="3231902" y="5215695"/>
              <a:ext cx="1" cy="104120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38" name="Straight Connector 137"/>
            <p:cNvCxnSpPr>
              <a:endCxn id="114" idx="4"/>
            </p:cNvCxnSpPr>
            <p:nvPr/>
          </p:nvCxnSpPr>
          <p:spPr bwMode="auto">
            <a:xfrm flipV="1">
              <a:off x="3318578" y="5043665"/>
              <a:ext cx="3166" cy="121323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42" name="Straight Connector 141"/>
            <p:cNvCxnSpPr/>
            <p:nvPr/>
          </p:nvCxnSpPr>
          <p:spPr bwMode="auto">
            <a:xfrm flipV="1">
              <a:off x="4470744" y="5401285"/>
              <a:ext cx="0" cy="85561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44" name="Straight Connector 143"/>
            <p:cNvCxnSpPr/>
            <p:nvPr/>
          </p:nvCxnSpPr>
          <p:spPr bwMode="auto">
            <a:xfrm flipV="1">
              <a:off x="4665342" y="5415417"/>
              <a:ext cx="0" cy="84148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sp>
          <p:nvSpPr>
            <p:cNvPr id="146" name="Oval 145"/>
            <p:cNvSpPr/>
            <p:nvPr/>
          </p:nvSpPr>
          <p:spPr bwMode="auto">
            <a:xfrm>
              <a:off x="3171358" y="2895632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7" name="Oval 146"/>
            <p:cNvSpPr/>
            <p:nvPr/>
          </p:nvSpPr>
          <p:spPr bwMode="auto">
            <a:xfrm>
              <a:off x="3252887" y="3140960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8" name="Oval 147"/>
            <p:cNvSpPr/>
            <p:nvPr/>
          </p:nvSpPr>
          <p:spPr bwMode="auto">
            <a:xfrm>
              <a:off x="4409348" y="2697072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9" name="Oval 148"/>
            <p:cNvSpPr/>
            <p:nvPr/>
          </p:nvSpPr>
          <p:spPr bwMode="auto">
            <a:xfrm>
              <a:off x="4604798" y="2765167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4031" r="67474" b="5372"/>
          <a:stretch/>
        </p:blipFill>
        <p:spPr bwMode="auto">
          <a:xfrm>
            <a:off x="7956470" y="1577391"/>
            <a:ext cx="1048261" cy="139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67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130"/>
          <p:cNvGrpSpPr/>
          <p:nvPr/>
        </p:nvGrpSpPr>
        <p:grpSpPr>
          <a:xfrm>
            <a:off x="2434560" y="2693660"/>
            <a:ext cx="2291252" cy="3563243"/>
            <a:chOff x="2434633" y="2697072"/>
            <a:chExt cx="2291252" cy="3563243"/>
          </a:xfrm>
        </p:grpSpPr>
        <p:cxnSp>
          <p:nvCxnSpPr>
            <p:cNvPr id="143" name="Straight Connector 142"/>
            <p:cNvCxnSpPr>
              <a:endCxn id="151" idx="4"/>
            </p:cNvCxnSpPr>
            <p:nvPr/>
          </p:nvCxnSpPr>
          <p:spPr bwMode="auto">
            <a:xfrm flipH="1" flipV="1">
              <a:off x="4665342" y="2895632"/>
              <a:ext cx="73" cy="336468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sp>
          <p:nvSpPr>
            <p:cNvPr id="137" name="Oval 136"/>
            <p:cNvSpPr/>
            <p:nvPr/>
          </p:nvSpPr>
          <p:spPr bwMode="auto">
            <a:xfrm>
              <a:off x="2434633" y="2722455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38" name="Straight Connector 137"/>
            <p:cNvCxnSpPr>
              <a:endCxn id="137" idx="4"/>
            </p:cNvCxnSpPr>
            <p:nvPr/>
          </p:nvCxnSpPr>
          <p:spPr bwMode="auto">
            <a:xfrm flipH="1" flipV="1">
              <a:off x="2495177" y="2852920"/>
              <a:ext cx="73" cy="340739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40" name="Straight Connector 139"/>
            <p:cNvCxnSpPr>
              <a:endCxn id="148" idx="4"/>
            </p:cNvCxnSpPr>
            <p:nvPr/>
          </p:nvCxnSpPr>
          <p:spPr bwMode="auto">
            <a:xfrm flipH="1" flipV="1">
              <a:off x="3231902" y="3026097"/>
              <a:ext cx="74" cy="323421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41" name="Straight Connector 140"/>
            <p:cNvCxnSpPr>
              <a:endCxn id="149" idx="4"/>
            </p:cNvCxnSpPr>
            <p:nvPr/>
          </p:nvCxnSpPr>
          <p:spPr bwMode="auto">
            <a:xfrm flipH="1" flipV="1">
              <a:off x="3313431" y="3271425"/>
              <a:ext cx="18681" cy="298889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142" name="Straight Connector 141"/>
            <p:cNvCxnSpPr/>
            <p:nvPr/>
          </p:nvCxnSpPr>
          <p:spPr bwMode="auto">
            <a:xfrm flipH="1" flipV="1">
              <a:off x="4469892" y="2830402"/>
              <a:ext cx="4674" cy="342991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sp>
          <p:nvSpPr>
            <p:cNvPr id="148" name="Oval 147"/>
            <p:cNvSpPr/>
            <p:nvPr/>
          </p:nvSpPr>
          <p:spPr bwMode="auto">
            <a:xfrm>
              <a:off x="3171358" y="2895632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9" name="Oval 148"/>
            <p:cNvSpPr/>
            <p:nvPr/>
          </p:nvSpPr>
          <p:spPr bwMode="auto">
            <a:xfrm>
              <a:off x="3252887" y="3140960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0" name="Oval 149"/>
            <p:cNvSpPr/>
            <p:nvPr/>
          </p:nvSpPr>
          <p:spPr bwMode="auto">
            <a:xfrm>
              <a:off x="4409348" y="2697072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1" name="Oval 150"/>
            <p:cNvSpPr/>
            <p:nvPr/>
          </p:nvSpPr>
          <p:spPr bwMode="auto">
            <a:xfrm>
              <a:off x="4604798" y="2765167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Optimization</a:t>
            </a:r>
            <a:endParaRPr lang="en-US" dirty="0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" t="2382" r="76039" b="2735"/>
          <a:stretch/>
        </p:blipFill>
        <p:spPr bwMode="auto">
          <a:xfrm>
            <a:off x="6992610" y="2060811"/>
            <a:ext cx="1395920" cy="274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638943" y="1235684"/>
            <a:ext cx="5289846" cy="2680878"/>
            <a:chOff x="722354" y="1756262"/>
            <a:chExt cx="7033215" cy="3496211"/>
          </a:xfrm>
        </p:grpSpPr>
        <p:grpSp>
          <p:nvGrpSpPr>
            <p:cNvPr id="36" name="Group 35"/>
            <p:cNvGrpSpPr/>
            <p:nvPr/>
          </p:nvGrpSpPr>
          <p:grpSpPr>
            <a:xfrm>
              <a:off x="722354" y="1756262"/>
              <a:ext cx="6973436" cy="3496211"/>
              <a:chOff x="606316" y="1548375"/>
              <a:chExt cx="2577801" cy="1479708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632807" y="1548375"/>
                <a:ext cx="2551310" cy="1291750"/>
                <a:chOff x="562948" y="1379573"/>
                <a:chExt cx="3255212" cy="1648142"/>
              </a:xfrm>
            </p:grpSpPr>
            <p:cxnSp>
              <p:nvCxnSpPr>
                <p:cNvPr id="46" name="Straight Arrow Connector 45"/>
                <p:cNvCxnSpPr/>
                <p:nvPr/>
              </p:nvCxnSpPr>
              <p:spPr bwMode="auto">
                <a:xfrm>
                  <a:off x="768964" y="3027715"/>
                  <a:ext cx="295241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47" name="Straight Arrow Connector 46"/>
                <p:cNvCxnSpPr/>
                <p:nvPr/>
              </p:nvCxnSpPr>
              <p:spPr bwMode="auto">
                <a:xfrm flipV="1">
                  <a:off x="768964" y="1443495"/>
                  <a:ext cx="0" cy="158422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48" name="Freeform 47"/>
                <p:cNvSpPr/>
                <p:nvPr/>
              </p:nvSpPr>
              <p:spPr bwMode="auto">
                <a:xfrm>
                  <a:off x="789210" y="1574001"/>
                  <a:ext cx="3028950" cy="1374345"/>
                </a:xfrm>
                <a:custGeom>
                  <a:avLst/>
                  <a:gdLst>
                    <a:gd name="connsiteX0" fmla="*/ 0 w 3038475"/>
                    <a:gd name="connsiteY0" fmla="*/ 1181100 h 1374345"/>
                    <a:gd name="connsiteX1" fmla="*/ 523875 w 3038475"/>
                    <a:gd name="connsiteY1" fmla="*/ 742950 h 1374345"/>
                    <a:gd name="connsiteX2" fmla="*/ 885825 w 3038475"/>
                    <a:gd name="connsiteY2" fmla="*/ 914400 h 1374345"/>
                    <a:gd name="connsiteX3" fmla="*/ 1209675 w 3038475"/>
                    <a:gd name="connsiteY3" fmla="*/ 590550 h 1374345"/>
                    <a:gd name="connsiteX4" fmla="*/ 1552575 w 3038475"/>
                    <a:gd name="connsiteY4" fmla="*/ 1371600 h 1374345"/>
                    <a:gd name="connsiteX5" fmla="*/ 1905000 w 3038475"/>
                    <a:gd name="connsiteY5" fmla="*/ 266700 h 1374345"/>
                    <a:gd name="connsiteX6" fmla="*/ 2209800 w 3038475"/>
                    <a:gd name="connsiteY6" fmla="*/ 971550 h 1374345"/>
                    <a:gd name="connsiteX7" fmla="*/ 2495550 w 3038475"/>
                    <a:gd name="connsiteY7" fmla="*/ 523875 h 1374345"/>
                    <a:gd name="connsiteX8" fmla="*/ 2705100 w 3038475"/>
                    <a:gd name="connsiteY8" fmla="*/ 733425 h 1374345"/>
                    <a:gd name="connsiteX9" fmla="*/ 3038475 w 3038475"/>
                    <a:gd name="connsiteY9" fmla="*/ 0 h 1374345"/>
                    <a:gd name="connsiteX0" fmla="*/ 0 w 3028950"/>
                    <a:gd name="connsiteY0" fmla="*/ 381000 h 1374345"/>
                    <a:gd name="connsiteX1" fmla="*/ 514350 w 3028950"/>
                    <a:gd name="connsiteY1" fmla="*/ 742950 h 1374345"/>
                    <a:gd name="connsiteX2" fmla="*/ 876300 w 3028950"/>
                    <a:gd name="connsiteY2" fmla="*/ 914400 h 1374345"/>
                    <a:gd name="connsiteX3" fmla="*/ 1200150 w 3028950"/>
                    <a:gd name="connsiteY3" fmla="*/ 590550 h 1374345"/>
                    <a:gd name="connsiteX4" fmla="*/ 1543050 w 3028950"/>
                    <a:gd name="connsiteY4" fmla="*/ 1371600 h 1374345"/>
                    <a:gd name="connsiteX5" fmla="*/ 1895475 w 3028950"/>
                    <a:gd name="connsiteY5" fmla="*/ 266700 h 1374345"/>
                    <a:gd name="connsiteX6" fmla="*/ 2200275 w 3028950"/>
                    <a:gd name="connsiteY6" fmla="*/ 971550 h 1374345"/>
                    <a:gd name="connsiteX7" fmla="*/ 2486025 w 3028950"/>
                    <a:gd name="connsiteY7" fmla="*/ 523875 h 1374345"/>
                    <a:gd name="connsiteX8" fmla="*/ 2695575 w 3028950"/>
                    <a:gd name="connsiteY8" fmla="*/ 733425 h 1374345"/>
                    <a:gd name="connsiteX9" fmla="*/ 3028950 w 3028950"/>
                    <a:gd name="connsiteY9" fmla="*/ 0 h 1374345"/>
                    <a:gd name="connsiteX0" fmla="*/ 0 w 3028950"/>
                    <a:gd name="connsiteY0" fmla="*/ 381000 h 1374345"/>
                    <a:gd name="connsiteX1" fmla="*/ 514350 w 3028950"/>
                    <a:gd name="connsiteY1" fmla="*/ 742950 h 1374345"/>
                    <a:gd name="connsiteX2" fmla="*/ 876300 w 3028950"/>
                    <a:gd name="connsiteY2" fmla="*/ 914400 h 1374345"/>
                    <a:gd name="connsiteX3" fmla="*/ 1200150 w 3028950"/>
                    <a:gd name="connsiteY3" fmla="*/ 590550 h 1374345"/>
                    <a:gd name="connsiteX4" fmla="*/ 1543050 w 3028950"/>
                    <a:gd name="connsiteY4" fmla="*/ 1371600 h 1374345"/>
                    <a:gd name="connsiteX5" fmla="*/ 1895475 w 3028950"/>
                    <a:gd name="connsiteY5" fmla="*/ 266700 h 1374345"/>
                    <a:gd name="connsiteX6" fmla="*/ 2200275 w 3028950"/>
                    <a:gd name="connsiteY6" fmla="*/ 971550 h 1374345"/>
                    <a:gd name="connsiteX7" fmla="*/ 2486025 w 3028950"/>
                    <a:gd name="connsiteY7" fmla="*/ 523875 h 1374345"/>
                    <a:gd name="connsiteX8" fmla="*/ 2695575 w 3028950"/>
                    <a:gd name="connsiteY8" fmla="*/ 733425 h 1374345"/>
                    <a:gd name="connsiteX9" fmla="*/ 3028950 w 3028950"/>
                    <a:gd name="connsiteY9" fmla="*/ 0 h 137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28950" h="1374345">
                      <a:moveTo>
                        <a:pt x="0" y="381000"/>
                      </a:moveTo>
                      <a:cubicBezTo>
                        <a:pt x="102394" y="746125"/>
                        <a:pt x="368300" y="654050"/>
                        <a:pt x="514350" y="742950"/>
                      </a:cubicBezTo>
                      <a:cubicBezTo>
                        <a:pt x="660400" y="831850"/>
                        <a:pt x="762000" y="939800"/>
                        <a:pt x="876300" y="914400"/>
                      </a:cubicBezTo>
                      <a:cubicBezTo>
                        <a:pt x="990600" y="889000"/>
                        <a:pt x="1089025" y="514350"/>
                        <a:pt x="1200150" y="590550"/>
                      </a:cubicBezTo>
                      <a:cubicBezTo>
                        <a:pt x="1311275" y="666750"/>
                        <a:pt x="1427163" y="1425575"/>
                        <a:pt x="1543050" y="1371600"/>
                      </a:cubicBezTo>
                      <a:cubicBezTo>
                        <a:pt x="1658937" y="1317625"/>
                        <a:pt x="1785938" y="333375"/>
                        <a:pt x="1895475" y="266700"/>
                      </a:cubicBezTo>
                      <a:cubicBezTo>
                        <a:pt x="2005013" y="200025"/>
                        <a:pt x="2101850" y="928687"/>
                        <a:pt x="2200275" y="971550"/>
                      </a:cubicBezTo>
                      <a:cubicBezTo>
                        <a:pt x="2298700" y="1014413"/>
                        <a:pt x="2403475" y="563562"/>
                        <a:pt x="2486025" y="523875"/>
                      </a:cubicBezTo>
                      <a:cubicBezTo>
                        <a:pt x="2568575" y="484188"/>
                        <a:pt x="2605088" y="820737"/>
                        <a:pt x="2695575" y="733425"/>
                      </a:cubicBezTo>
                      <a:cubicBezTo>
                        <a:pt x="2786062" y="646113"/>
                        <a:pt x="2907506" y="323056"/>
                        <a:pt x="302895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lg" len="lg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562948" y="1379573"/>
                  <a:ext cx="172214" cy="1944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dirty="0" smtClean="0">
                      <a:latin typeface="Times" pitchFamily="18" charset="0"/>
                    </a:rPr>
                    <a:t>V</a:t>
                  </a:r>
                  <a:endParaRPr lang="en-US" dirty="0">
                    <a:latin typeface="Times" pitchFamily="18" charset="0"/>
                  </a:endParaRPr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794274" y="2840125"/>
                <a:ext cx="2276966" cy="18795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200" dirty="0" smtClean="0"/>
                  <a:t>Parameter space</a:t>
                </a:r>
                <a:endParaRPr lang="en-US" sz="1200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16200000">
                <a:off x="79469" y="2125322"/>
                <a:ext cx="1241651" cy="187958"/>
              </a:xfrm>
              <a:prstGeom prst="rect">
                <a:avLst/>
              </a:prstGeom>
              <a:noFill/>
            </p:spPr>
            <p:txBody>
              <a:bodyPr wrap="square" rtlCol="0" anchor="b">
                <a:noAutofit/>
              </a:bodyPr>
              <a:lstStyle/>
              <a:p>
                <a:pPr algn="ctr"/>
                <a:r>
                  <a:rPr lang="en-US" sz="1200" dirty="0" smtClean="0"/>
                  <a:t>Energy</a:t>
                </a:r>
                <a:endParaRPr lang="en-US" sz="1200" dirty="0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7390437" y="4892422"/>
              <a:ext cx="365132" cy="3600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en-US" dirty="0">
                  <a:latin typeface="Times" pitchFamily="18" charset="0"/>
                </a:rPr>
                <a:t>X</a:t>
              </a:r>
            </a:p>
          </p:txBody>
        </p:sp>
      </p:grpSp>
      <p:cxnSp>
        <p:nvCxnSpPr>
          <p:cNvPr id="56" name="Straight Arrow Connector 55"/>
          <p:cNvCxnSpPr/>
          <p:nvPr/>
        </p:nvCxnSpPr>
        <p:spPr bwMode="auto">
          <a:xfrm>
            <a:off x="1015643" y="6256904"/>
            <a:ext cx="4708116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7" name="Straight Arrow Connector 56"/>
          <p:cNvCxnSpPr/>
          <p:nvPr/>
        </p:nvCxnSpPr>
        <p:spPr bwMode="auto">
          <a:xfrm flipV="1">
            <a:off x="1015643" y="4007330"/>
            <a:ext cx="0" cy="224957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8" name="Freeform 57"/>
          <p:cNvSpPr/>
          <p:nvPr/>
        </p:nvSpPr>
        <p:spPr bwMode="auto">
          <a:xfrm flipV="1">
            <a:off x="1008668" y="4476279"/>
            <a:ext cx="4842872" cy="1905130"/>
          </a:xfrm>
          <a:custGeom>
            <a:avLst/>
            <a:gdLst>
              <a:gd name="connsiteX0" fmla="*/ 0 w 3038475"/>
              <a:gd name="connsiteY0" fmla="*/ 1181100 h 1374345"/>
              <a:gd name="connsiteX1" fmla="*/ 523875 w 3038475"/>
              <a:gd name="connsiteY1" fmla="*/ 742950 h 1374345"/>
              <a:gd name="connsiteX2" fmla="*/ 885825 w 3038475"/>
              <a:gd name="connsiteY2" fmla="*/ 914400 h 1374345"/>
              <a:gd name="connsiteX3" fmla="*/ 1209675 w 3038475"/>
              <a:gd name="connsiteY3" fmla="*/ 590550 h 1374345"/>
              <a:gd name="connsiteX4" fmla="*/ 1552575 w 3038475"/>
              <a:gd name="connsiteY4" fmla="*/ 1371600 h 1374345"/>
              <a:gd name="connsiteX5" fmla="*/ 1905000 w 3038475"/>
              <a:gd name="connsiteY5" fmla="*/ 266700 h 1374345"/>
              <a:gd name="connsiteX6" fmla="*/ 2209800 w 3038475"/>
              <a:gd name="connsiteY6" fmla="*/ 971550 h 1374345"/>
              <a:gd name="connsiteX7" fmla="*/ 2495550 w 3038475"/>
              <a:gd name="connsiteY7" fmla="*/ 523875 h 1374345"/>
              <a:gd name="connsiteX8" fmla="*/ 2705100 w 3038475"/>
              <a:gd name="connsiteY8" fmla="*/ 733425 h 1374345"/>
              <a:gd name="connsiteX9" fmla="*/ 3038475 w 3038475"/>
              <a:gd name="connsiteY9" fmla="*/ 0 h 1374345"/>
              <a:gd name="connsiteX0" fmla="*/ 0 w 3028950"/>
              <a:gd name="connsiteY0" fmla="*/ 381000 h 1374345"/>
              <a:gd name="connsiteX1" fmla="*/ 514350 w 3028950"/>
              <a:gd name="connsiteY1" fmla="*/ 742950 h 1374345"/>
              <a:gd name="connsiteX2" fmla="*/ 876300 w 3028950"/>
              <a:gd name="connsiteY2" fmla="*/ 914400 h 1374345"/>
              <a:gd name="connsiteX3" fmla="*/ 1200150 w 3028950"/>
              <a:gd name="connsiteY3" fmla="*/ 590550 h 1374345"/>
              <a:gd name="connsiteX4" fmla="*/ 1543050 w 3028950"/>
              <a:gd name="connsiteY4" fmla="*/ 1371600 h 1374345"/>
              <a:gd name="connsiteX5" fmla="*/ 1895475 w 3028950"/>
              <a:gd name="connsiteY5" fmla="*/ 266700 h 1374345"/>
              <a:gd name="connsiteX6" fmla="*/ 2200275 w 3028950"/>
              <a:gd name="connsiteY6" fmla="*/ 971550 h 1374345"/>
              <a:gd name="connsiteX7" fmla="*/ 2486025 w 3028950"/>
              <a:gd name="connsiteY7" fmla="*/ 523875 h 1374345"/>
              <a:gd name="connsiteX8" fmla="*/ 2695575 w 3028950"/>
              <a:gd name="connsiteY8" fmla="*/ 733425 h 1374345"/>
              <a:gd name="connsiteX9" fmla="*/ 3028950 w 3028950"/>
              <a:gd name="connsiteY9" fmla="*/ 0 h 1374345"/>
              <a:gd name="connsiteX0" fmla="*/ 0 w 3028950"/>
              <a:gd name="connsiteY0" fmla="*/ 381000 h 1374345"/>
              <a:gd name="connsiteX1" fmla="*/ 514350 w 3028950"/>
              <a:gd name="connsiteY1" fmla="*/ 742950 h 1374345"/>
              <a:gd name="connsiteX2" fmla="*/ 876300 w 3028950"/>
              <a:gd name="connsiteY2" fmla="*/ 914400 h 1374345"/>
              <a:gd name="connsiteX3" fmla="*/ 1200150 w 3028950"/>
              <a:gd name="connsiteY3" fmla="*/ 590550 h 1374345"/>
              <a:gd name="connsiteX4" fmla="*/ 1543050 w 3028950"/>
              <a:gd name="connsiteY4" fmla="*/ 1371600 h 1374345"/>
              <a:gd name="connsiteX5" fmla="*/ 1895475 w 3028950"/>
              <a:gd name="connsiteY5" fmla="*/ 266700 h 1374345"/>
              <a:gd name="connsiteX6" fmla="*/ 2200275 w 3028950"/>
              <a:gd name="connsiteY6" fmla="*/ 971550 h 1374345"/>
              <a:gd name="connsiteX7" fmla="*/ 2486025 w 3028950"/>
              <a:gd name="connsiteY7" fmla="*/ 523875 h 1374345"/>
              <a:gd name="connsiteX8" fmla="*/ 2695575 w 3028950"/>
              <a:gd name="connsiteY8" fmla="*/ 733425 h 1374345"/>
              <a:gd name="connsiteX9" fmla="*/ 3028950 w 3028950"/>
              <a:gd name="connsiteY9" fmla="*/ 0 h 1374345"/>
              <a:gd name="connsiteX0" fmla="*/ 0 w 3028950"/>
              <a:gd name="connsiteY0" fmla="*/ 381000 h 1374411"/>
              <a:gd name="connsiteX1" fmla="*/ 514350 w 3028950"/>
              <a:gd name="connsiteY1" fmla="*/ 742950 h 1374411"/>
              <a:gd name="connsiteX2" fmla="*/ 876300 w 3028950"/>
              <a:gd name="connsiteY2" fmla="*/ 800170 h 1374411"/>
              <a:gd name="connsiteX3" fmla="*/ 1200150 w 3028950"/>
              <a:gd name="connsiteY3" fmla="*/ 590550 h 1374411"/>
              <a:gd name="connsiteX4" fmla="*/ 1543050 w 3028950"/>
              <a:gd name="connsiteY4" fmla="*/ 1371600 h 1374411"/>
              <a:gd name="connsiteX5" fmla="*/ 1895475 w 3028950"/>
              <a:gd name="connsiteY5" fmla="*/ 266700 h 1374411"/>
              <a:gd name="connsiteX6" fmla="*/ 2200275 w 3028950"/>
              <a:gd name="connsiteY6" fmla="*/ 971550 h 1374411"/>
              <a:gd name="connsiteX7" fmla="*/ 2486025 w 3028950"/>
              <a:gd name="connsiteY7" fmla="*/ 523875 h 1374411"/>
              <a:gd name="connsiteX8" fmla="*/ 2695575 w 3028950"/>
              <a:gd name="connsiteY8" fmla="*/ 733425 h 1374411"/>
              <a:gd name="connsiteX9" fmla="*/ 3028950 w 3028950"/>
              <a:gd name="connsiteY9" fmla="*/ 0 h 1374411"/>
              <a:gd name="connsiteX0" fmla="*/ 0 w 3028950"/>
              <a:gd name="connsiteY0" fmla="*/ 381000 h 1374411"/>
              <a:gd name="connsiteX1" fmla="*/ 509137 w 3028950"/>
              <a:gd name="connsiteY1" fmla="*/ 673143 h 1374411"/>
              <a:gd name="connsiteX2" fmla="*/ 876300 w 3028950"/>
              <a:gd name="connsiteY2" fmla="*/ 800170 h 1374411"/>
              <a:gd name="connsiteX3" fmla="*/ 1200150 w 3028950"/>
              <a:gd name="connsiteY3" fmla="*/ 590550 h 1374411"/>
              <a:gd name="connsiteX4" fmla="*/ 1543050 w 3028950"/>
              <a:gd name="connsiteY4" fmla="*/ 1371600 h 1374411"/>
              <a:gd name="connsiteX5" fmla="*/ 1895475 w 3028950"/>
              <a:gd name="connsiteY5" fmla="*/ 266700 h 1374411"/>
              <a:gd name="connsiteX6" fmla="*/ 2200275 w 3028950"/>
              <a:gd name="connsiteY6" fmla="*/ 971550 h 1374411"/>
              <a:gd name="connsiteX7" fmla="*/ 2486025 w 3028950"/>
              <a:gd name="connsiteY7" fmla="*/ 523875 h 1374411"/>
              <a:gd name="connsiteX8" fmla="*/ 2695575 w 3028950"/>
              <a:gd name="connsiteY8" fmla="*/ 733425 h 1374411"/>
              <a:gd name="connsiteX9" fmla="*/ 3028950 w 3028950"/>
              <a:gd name="connsiteY9" fmla="*/ 0 h 1374411"/>
              <a:gd name="connsiteX0" fmla="*/ 0 w 3028950"/>
              <a:gd name="connsiteY0" fmla="*/ 381000 h 1374411"/>
              <a:gd name="connsiteX1" fmla="*/ 509137 w 3028950"/>
              <a:gd name="connsiteY1" fmla="*/ 673143 h 1374411"/>
              <a:gd name="connsiteX2" fmla="*/ 876300 w 3028950"/>
              <a:gd name="connsiteY2" fmla="*/ 800170 h 1374411"/>
              <a:gd name="connsiteX3" fmla="*/ 1200150 w 3028950"/>
              <a:gd name="connsiteY3" fmla="*/ 590550 h 1374411"/>
              <a:gd name="connsiteX4" fmla="*/ 1543050 w 3028950"/>
              <a:gd name="connsiteY4" fmla="*/ 1371600 h 1374411"/>
              <a:gd name="connsiteX5" fmla="*/ 1895475 w 3028950"/>
              <a:gd name="connsiteY5" fmla="*/ 266700 h 1374411"/>
              <a:gd name="connsiteX6" fmla="*/ 2200275 w 3028950"/>
              <a:gd name="connsiteY6" fmla="*/ 971550 h 1374411"/>
              <a:gd name="connsiteX7" fmla="*/ 2486025 w 3028950"/>
              <a:gd name="connsiteY7" fmla="*/ 523875 h 1374411"/>
              <a:gd name="connsiteX8" fmla="*/ 2695575 w 3028950"/>
              <a:gd name="connsiteY8" fmla="*/ 733425 h 1374411"/>
              <a:gd name="connsiteX9" fmla="*/ 3028950 w 3028950"/>
              <a:gd name="connsiteY9" fmla="*/ 0 h 1374411"/>
              <a:gd name="connsiteX0" fmla="*/ 0 w 3028950"/>
              <a:gd name="connsiteY0" fmla="*/ 381000 h 1374241"/>
              <a:gd name="connsiteX1" fmla="*/ 509137 w 3028950"/>
              <a:gd name="connsiteY1" fmla="*/ 673143 h 1374241"/>
              <a:gd name="connsiteX2" fmla="*/ 876300 w 3028950"/>
              <a:gd name="connsiteY2" fmla="*/ 800170 h 1374241"/>
              <a:gd name="connsiteX3" fmla="*/ 1200150 w 3028950"/>
              <a:gd name="connsiteY3" fmla="*/ 590550 h 1374241"/>
              <a:gd name="connsiteX4" fmla="*/ 1543050 w 3028950"/>
              <a:gd name="connsiteY4" fmla="*/ 1371600 h 1374241"/>
              <a:gd name="connsiteX5" fmla="*/ 1895475 w 3028950"/>
              <a:gd name="connsiteY5" fmla="*/ 266700 h 1374241"/>
              <a:gd name="connsiteX6" fmla="*/ 2200275 w 3028950"/>
              <a:gd name="connsiteY6" fmla="*/ 971550 h 1374241"/>
              <a:gd name="connsiteX7" fmla="*/ 2486025 w 3028950"/>
              <a:gd name="connsiteY7" fmla="*/ 523875 h 1374241"/>
              <a:gd name="connsiteX8" fmla="*/ 2695575 w 3028950"/>
              <a:gd name="connsiteY8" fmla="*/ 733425 h 1374241"/>
              <a:gd name="connsiteX9" fmla="*/ 3028950 w 3028950"/>
              <a:gd name="connsiteY9" fmla="*/ 0 h 1374241"/>
              <a:gd name="connsiteX0" fmla="*/ 0 w 3028950"/>
              <a:gd name="connsiteY0" fmla="*/ 381000 h 1374241"/>
              <a:gd name="connsiteX1" fmla="*/ 509137 w 3028950"/>
              <a:gd name="connsiteY1" fmla="*/ 673143 h 1374241"/>
              <a:gd name="connsiteX2" fmla="*/ 876300 w 3028950"/>
              <a:gd name="connsiteY2" fmla="*/ 800170 h 1374241"/>
              <a:gd name="connsiteX3" fmla="*/ 1200150 w 3028950"/>
              <a:gd name="connsiteY3" fmla="*/ 590550 h 1374241"/>
              <a:gd name="connsiteX4" fmla="*/ 1543050 w 3028950"/>
              <a:gd name="connsiteY4" fmla="*/ 1371600 h 1374241"/>
              <a:gd name="connsiteX5" fmla="*/ 1895475 w 3028950"/>
              <a:gd name="connsiteY5" fmla="*/ 266700 h 1374241"/>
              <a:gd name="connsiteX6" fmla="*/ 2200275 w 3028950"/>
              <a:gd name="connsiteY6" fmla="*/ 971550 h 1374241"/>
              <a:gd name="connsiteX7" fmla="*/ 2486025 w 3028950"/>
              <a:gd name="connsiteY7" fmla="*/ 523875 h 1374241"/>
              <a:gd name="connsiteX8" fmla="*/ 2695575 w 3028950"/>
              <a:gd name="connsiteY8" fmla="*/ 733425 h 1374241"/>
              <a:gd name="connsiteX9" fmla="*/ 3028950 w 3028950"/>
              <a:gd name="connsiteY9" fmla="*/ 0 h 1374241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0275 w 3028950"/>
              <a:gd name="connsiteY6" fmla="*/ 971550 h 1372819"/>
              <a:gd name="connsiteX7" fmla="*/ 2486025 w 3028950"/>
              <a:gd name="connsiteY7" fmla="*/ 523875 h 1372819"/>
              <a:gd name="connsiteX8" fmla="*/ 2695575 w 3028950"/>
              <a:gd name="connsiteY8" fmla="*/ 733425 h 1372819"/>
              <a:gd name="connsiteX9" fmla="*/ 3028950 w 3028950"/>
              <a:gd name="connsiteY9" fmla="*/ 0 h 1372819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5488 w 3028950"/>
              <a:gd name="connsiteY6" fmla="*/ 863666 h 1372819"/>
              <a:gd name="connsiteX7" fmla="*/ 2486025 w 3028950"/>
              <a:gd name="connsiteY7" fmla="*/ 523875 h 1372819"/>
              <a:gd name="connsiteX8" fmla="*/ 2695575 w 3028950"/>
              <a:gd name="connsiteY8" fmla="*/ 733425 h 1372819"/>
              <a:gd name="connsiteX9" fmla="*/ 3028950 w 3028950"/>
              <a:gd name="connsiteY9" fmla="*/ 0 h 1372819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5488 w 3028950"/>
              <a:gd name="connsiteY6" fmla="*/ 863666 h 1372819"/>
              <a:gd name="connsiteX7" fmla="*/ 2486025 w 3028950"/>
              <a:gd name="connsiteY7" fmla="*/ 523875 h 1372819"/>
              <a:gd name="connsiteX8" fmla="*/ 2674723 w 3028950"/>
              <a:gd name="connsiteY8" fmla="*/ 625541 h 1372819"/>
              <a:gd name="connsiteX9" fmla="*/ 3028950 w 3028950"/>
              <a:gd name="connsiteY9" fmla="*/ 0 h 1372819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5488 w 3028950"/>
              <a:gd name="connsiteY6" fmla="*/ 863666 h 1372819"/>
              <a:gd name="connsiteX7" fmla="*/ 2486025 w 3028950"/>
              <a:gd name="connsiteY7" fmla="*/ 523875 h 1372819"/>
              <a:gd name="connsiteX8" fmla="*/ 2674723 w 3028950"/>
              <a:gd name="connsiteY8" fmla="*/ 625541 h 1372819"/>
              <a:gd name="connsiteX9" fmla="*/ 3028950 w 3028950"/>
              <a:gd name="connsiteY9" fmla="*/ 0 h 1372819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5488 w 3028950"/>
              <a:gd name="connsiteY6" fmla="*/ 863666 h 1372819"/>
              <a:gd name="connsiteX7" fmla="*/ 2486025 w 3028950"/>
              <a:gd name="connsiteY7" fmla="*/ 523875 h 1372819"/>
              <a:gd name="connsiteX8" fmla="*/ 2674723 w 3028950"/>
              <a:gd name="connsiteY8" fmla="*/ 625541 h 1372819"/>
              <a:gd name="connsiteX9" fmla="*/ 3028950 w 3028950"/>
              <a:gd name="connsiteY9" fmla="*/ 0 h 1372819"/>
              <a:gd name="connsiteX0" fmla="*/ 0 w 3028950"/>
              <a:gd name="connsiteY0" fmla="*/ 381000 h 1455290"/>
              <a:gd name="connsiteX1" fmla="*/ 509137 w 3028950"/>
              <a:gd name="connsiteY1" fmla="*/ 673143 h 1455290"/>
              <a:gd name="connsiteX2" fmla="*/ 876300 w 3028950"/>
              <a:gd name="connsiteY2" fmla="*/ 800170 h 1455290"/>
              <a:gd name="connsiteX3" fmla="*/ 1200150 w 3028950"/>
              <a:gd name="connsiteY3" fmla="*/ 590550 h 1455290"/>
              <a:gd name="connsiteX4" fmla="*/ 1543050 w 3028950"/>
              <a:gd name="connsiteY4" fmla="*/ 1454099 h 1455290"/>
              <a:gd name="connsiteX5" fmla="*/ 1905901 w 3028950"/>
              <a:gd name="connsiteY5" fmla="*/ 374584 h 1455290"/>
              <a:gd name="connsiteX6" fmla="*/ 2205488 w 3028950"/>
              <a:gd name="connsiteY6" fmla="*/ 863666 h 1455290"/>
              <a:gd name="connsiteX7" fmla="*/ 2486025 w 3028950"/>
              <a:gd name="connsiteY7" fmla="*/ 523875 h 1455290"/>
              <a:gd name="connsiteX8" fmla="*/ 2674723 w 3028950"/>
              <a:gd name="connsiteY8" fmla="*/ 625541 h 1455290"/>
              <a:gd name="connsiteX9" fmla="*/ 3028950 w 3028950"/>
              <a:gd name="connsiteY9" fmla="*/ 0 h 1455290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863666 h 1454706"/>
              <a:gd name="connsiteX7" fmla="*/ 2486025 w 3028950"/>
              <a:gd name="connsiteY7" fmla="*/ 523875 h 1454706"/>
              <a:gd name="connsiteX8" fmla="*/ 2674723 w 3028950"/>
              <a:gd name="connsiteY8" fmla="*/ 625541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863666 h 1454706"/>
              <a:gd name="connsiteX7" fmla="*/ 2486025 w 3028950"/>
              <a:gd name="connsiteY7" fmla="*/ 523875 h 1454706"/>
              <a:gd name="connsiteX8" fmla="*/ 2674723 w 3028950"/>
              <a:gd name="connsiteY8" fmla="*/ 625541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914435 h 1454706"/>
              <a:gd name="connsiteX7" fmla="*/ 2486025 w 3028950"/>
              <a:gd name="connsiteY7" fmla="*/ 523875 h 1454706"/>
              <a:gd name="connsiteX8" fmla="*/ 2674723 w 3028950"/>
              <a:gd name="connsiteY8" fmla="*/ 625541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914435 h 1454706"/>
              <a:gd name="connsiteX7" fmla="*/ 2482043 w 3028950"/>
              <a:gd name="connsiteY7" fmla="*/ 388139 h 1454706"/>
              <a:gd name="connsiteX8" fmla="*/ 2674723 w 3028950"/>
              <a:gd name="connsiteY8" fmla="*/ 625541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914435 h 1454706"/>
              <a:gd name="connsiteX7" fmla="*/ 2482043 w 3028950"/>
              <a:gd name="connsiteY7" fmla="*/ 388139 h 1454706"/>
              <a:gd name="connsiteX8" fmla="*/ 2702597 w 3028950"/>
              <a:gd name="connsiteY8" fmla="*/ 470414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914435 h 1454706"/>
              <a:gd name="connsiteX7" fmla="*/ 2482043 w 3028950"/>
              <a:gd name="connsiteY7" fmla="*/ 388139 h 1454706"/>
              <a:gd name="connsiteX8" fmla="*/ 2702597 w 3028950"/>
              <a:gd name="connsiteY8" fmla="*/ 470414 h 1454706"/>
              <a:gd name="connsiteX9" fmla="*/ 3028950 w 3028950"/>
              <a:gd name="connsiteY9" fmla="*/ 0 h 1454706"/>
              <a:gd name="connsiteX0" fmla="*/ 0 w 3028950"/>
              <a:gd name="connsiteY0" fmla="*/ 381000 h 1454425"/>
              <a:gd name="connsiteX1" fmla="*/ 509137 w 3028950"/>
              <a:gd name="connsiteY1" fmla="*/ 673143 h 1454425"/>
              <a:gd name="connsiteX2" fmla="*/ 876300 w 3028950"/>
              <a:gd name="connsiteY2" fmla="*/ 800170 h 1454425"/>
              <a:gd name="connsiteX3" fmla="*/ 1200150 w 3028950"/>
              <a:gd name="connsiteY3" fmla="*/ 551768 h 1454425"/>
              <a:gd name="connsiteX4" fmla="*/ 1543050 w 3028950"/>
              <a:gd name="connsiteY4" fmla="*/ 1454099 h 1454425"/>
              <a:gd name="connsiteX5" fmla="*/ 1905901 w 3028950"/>
              <a:gd name="connsiteY5" fmla="*/ 438045 h 1454425"/>
              <a:gd name="connsiteX6" fmla="*/ 2205488 w 3028950"/>
              <a:gd name="connsiteY6" fmla="*/ 914435 h 1454425"/>
              <a:gd name="connsiteX7" fmla="*/ 2482043 w 3028950"/>
              <a:gd name="connsiteY7" fmla="*/ 388139 h 1454425"/>
              <a:gd name="connsiteX8" fmla="*/ 2702597 w 3028950"/>
              <a:gd name="connsiteY8" fmla="*/ 470414 h 1454425"/>
              <a:gd name="connsiteX9" fmla="*/ 3028950 w 3028950"/>
              <a:gd name="connsiteY9" fmla="*/ 0 h 1454425"/>
              <a:gd name="connsiteX0" fmla="*/ 0 w 3028950"/>
              <a:gd name="connsiteY0" fmla="*/ 381000 h 1454388"/>
              <a:gd name="connsiteX1" fmla="*/ 509137 w 3028950"/>
              <a:gd name="connsiteY1" fmla="*/ 673143 h 1454388"/>
              <a:gd name="connsiteX2" fmla="*/ 876300 w 3028950"/>
              <a:gd name="connsiteY2" fmla="*/ 800170 h 1454388"/>
              <a:gd name="connsiteX3" fmla="*/ 1200150 w 3028950"/>
              <a:gd name="connsiteY3" fmla="*/ 551768 h 1454388"/>
              <a:gd name="connsiteX4" fmla="*/ 1543050 w 3028950"/>
              <a:gd name="connsiteY4" fmla="*/ 1454099 h 1454388"/>
              <a:gd name="connsiteX5" fmla="*/ 1905901 w 3028950"/>
              <a:gd name="connsiteY5" fmla="*/ 438045 h 1454388"/>
              <a:gd name="connsiteX6" fmla="*/ 2205488 w 3028950"/>
              <a:gd name="connsiteY6" fmla="*/ 914435 h 1454388"/>
              <a:gd name="connsiteX7" fmla="*/ 2482043 w 3028950"/>
              <a:gd name="connsiteY7" fmla="*/ 388139 h 1454388"/>
              <a:gd name="connsiteX8" fmla="*/ 2702597 w 3028950"/>
              <a:gd name="connsiteY8" fmla="*/ 470414 h 1454388"/>
              <a:gd name="connsiteX9" fmla="*/ 3028950 w 3028950"/>
              <a:gd name="connsiteY9" fmla="*/ 0 h 1454388"/>
              <a:gd name="connsiteX0" fmla="*/ 0 w 3028950"/>
              <a:gd name="connsiteY0" fmla="*/ 381000 h 1454414"/>
              <a:gd name="connsiteX1" fmla="*/ 509137 w 3028950"/>
              <a:gd name="connsiteY1" fmla="*/ 673143 h 1454414"/>
              <a:gd name="connsiteX2" fmla="*/ 876300 w 3028950"/>
              <a:gd name="connsiteY2" fmla="*/ 800170 h 1454414"/>
              <a:gd name="connsiteX3" fmla="*/ 1176258 w 3028950"/>
              <a:gd name="connsiteY3" fmla="*/ 556615 h 1454414"/>
              <a:gd name="connsiteX4" fmla="*/ 1543050 w 3028950"/>
              <a:gd name="connsiteY4" fmla="*/ 1454099 h 1454414"/>
              <a:gd name="connsiteX5" fmla="*/ 1905901 w 3028950"/>
              <a:gd name="connsiteY5" fmla="*/ 438045 h 1454414"/>
              <a:gd name="connsiteX6" fmla="*/ 2205488 w 3028950"/>
              <a:gd name="connsiteY6" fmla="*/ 914435 h 1454414"/>
              <a:gd name="connsiteX7" fmla="*/ 2482043 w 3028950"/>
              <a:gd name="connsiteY7" fmla="*/ 388139 h 1454414"/>
              <a:gd name="connsiteX8" fmla="*/ 2702597 w 3028950"/>
              <a:gd name="connsiteY8" fmla="*/ 470414 h 1454414"/>
              <a:gd name="connsiteX9" fmla="*/ 3028950 w 3028950"/>
              <a:gd name="connsiteY9" fmla="*/ 0 h 1454414"/>
              <a:gd name="connsiteX0" fmla="*/ 0 w 3028950"/>
              <a:gd name="connsiteY0" fmla="*/ 381000 h 1454414"/>
              <a:gd name="connsiteX1" fmla="*/ 525065 w 3028950"/>
              <a:gd name="connsiteY1" fmla="*/ 532559 h 1454414"/>
              <a:gd name="connsiteX2" fmla="*/ 876300 w 3028950"/>
              <a:gd name="connsiteY2" fmla="*/ 800170 h 1454414"/>
              <a:gd name="connsiteX3" fmla="*/ 1176258 w 3028950"/>
              <a:gd name="connsiteY3" fmla="*/ 556615 h 1454414"/>
              <a:gd name="connsiteX4" fmla="*/ 1543050 w 3028950"/>
              <a:gd name="connsiteY4" fmla="*/ 1454099 h 1454414"/>
              <a:gd name="connsiteX5" fmla="*/ 1905901 w 3028950"/>
              <a:gd name="connsiteY5" fmla="*/ 438045 h 1454414"/>
              <a:gd name="connsiteX6" fmla="*/ 2205488 w 3028950"/>
              <a:gd name="connsiteY6" fmla="*/ 914435 h 1454414"/>
              <a:gd name="connsiteX7" fmla="*/ 2482043 w 3028950"/>
              <a:gd name="connsiteY7" fmla="*/ 388139 h 1454414"/>
              <a:gd name="connsiteX8" fmla="*/ 2702597 w 3028950"/>
              <a:gd name="connsiteY8" fmla="*/ 470414 h 1454414"/>
              <a:gd name="connsiteX9" fmla="*/ 3028950 w 3028950"/>
              <a:gd name="connsiteY9" fmla="*/ 0 h 1454414"/>
              <a:gd name="connsiteX0" fmla="*/ 0 w 3028950"/>
              <a:gd name="connsiteY0" fmla="*/ 381000 h 1454414"/>
              <a:gd name="connsiteX1" fmla="*/ 525065 w 3028950"/>
              <a:gd name="connsiteY1" fmla="*/ 532559 h 1454414"/>
              <a:gd name="connsiteX2" fmla="*/ 876300 w 3028950"/>
              <a:gd name="connsiteY2" fmla="*/ 800170 h 1454414"/>
              <a:gd name="connsiteX3" fmla="*/ 1176258 w 3028950"/>
              <a:gd name="connsiteY3" fmla="*/ 556615 h 1454414"/>
              <a:gd name="connsiteX4" fmla="*/ 1543050 w 3028950"/>
              <a:gd name="connsiteY4" fmla="*/ 1454099 h 1454414"/>
              <a:gd name="connsiteX5" fmla="*/ 1905901 w 3028950"/>
              <a:gd name="connsiteY5" fmla="*/ 438045 h 1454414"/>
              <a:gd name="connsiteX6" fmla="*/ 2205488 w 3028950"/>
              <a:gd name="connsiteY6" fmla="*/ 914435 h 1454414"/>
              <a:gd name="connsiteX7" fmla="*/ 2482043 w 3028950"/>
              <a:gd name="connsiteY7" fmla="*/ 388139 h 1454414"/>
              <a:gd name="connsiteX8" fmla="*/ 2702597 w 3028950"/>
              <a:gd name="connsiteY8" fmla="*/ 470414 h 1454414"/>
              <a:gd name="connsiteX9" fmla="*/ 3028950 w 3028950"/>
              <a:gd name="connsiteY9" fmla="*/ 0 h 1454414"/>
              <a:gd name="connsiteX0" fmla="*/ 0 w 3036914"/>
              <a:gd name="connsiteY0" fmla="*/ 259807 h 1454414"/>
              <a:gd name="connsiteX1" fmla="*/ 533029 w 3036914"/>
              <a:gd name="connsiteY1" fmla="*/ 532559 h 1454414"/>
              <a:gd name="connsiteX2" fmla="*/ 884264 w 3036914"/>
              <a:gd name="connsiteY2" fmla="*/ 800170 h 1454414"/>
              <a:gd name="connsiteX3" fmla="*/ 1184222 w 3036914"/>
              <a:gd name="connsiteY3" fmla="*/ 556615 h 1454414"/>
              <a:gd name="connsiteX4" fmla="*/ 1551014 w 3036914"/>
              <a:gd name="connsiteY4" fmla="*/ 1454099 h 1454414"/>
              <a:gd name="connsiteX5" fmla="*/ 1913865 w 3036914"/>
              <a:gd name="connsiteY5" fmla="*/ 438045 h 1454414"/>
              <a:gd name="connsiteX6" fmla="*/ 2213452 w 3036914"/>
              <a:gd name="connsiteY6" fmla="*/ 914435 h 1454414"/>
              <a:gd name="connsiteX7" fmla="*/ 2490007 w 3036914"/>
              <a:gd name="connsiteY7" fmla="*/ 388139 h 1454414"/>
              <a:gd name="connsiteX8" fmla="*/ 2710561 w 3036914"/>
              <a:gd name="connsiteY8" fmla="*/ 470414 h 1454414"/>
              <a:gd name="connsiteX9" fmla="*/ 3036914 w 3036914"/>
              <a:gd name="connsiteY9" fmla="*/ 0 h 1454414"/>
              <a:gd name="connsiteX0" fmla="*/ 0 w 3036914"/>
              <a:gd name="connsiteY0" fmla="*/ 259807 h 1454414"/>
              <a:gd name="connsiteX1" fmla="*/ 533029 w 3036914"/>
              <a:gd name="connsiteY1" fmla="*/ 532559 h 1454414"/>
              <a:gd name="connsiteX2" fmla="*/ 884264 w 3036914"/>
              <a:gd name="connsiteY2" fmla="*/ 800170 h 1454414"/>
              <a:gd name="connsiteX3" fmla="*/ 1184222 w 3036914"/>
              <a:gd name="connsiteY3" fmla="*/ 556615 h 1454414"/>
              <a:gd name="connsiteX4" fmla="*/ 1551014 w 3036914"/>
              <a:gd name="connsiteY4" fmla="*/ 1454099 h 1454414"/>
              <a:gd name="connsiteX5" fmla="*/ 1913865 w 3036914"/>
              <a:gd name="connsiteY5" fmla="*/ 438045 h 1454414"/>
              <a:gd name="connsiteX6" fmla="*/ 2213452 w 3036914"/>
              <a:gd name="connsiteY6" fmla="*/ 914435 h 1454414"/>
              <a:gd name="connsiteX7" fmla="*/ 2490007 w 3036914"/>
              <a:gd name="connsiteY7" fmla="*/ 388139 h 1454414"/>
              <a:gd name="connsiteX8" fmla="*/ 2710561 w 3036914"/>
              <a:gd name="connsiteY8" fmla="*/ 470414 h 1454414"/>
              <a:gd name="connsiteX9" fmla="*/ 3036914 w 3036914"/>
              <a:gd name="connsiteY9" fmla="*/ 0 h 145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36914" h="1454414">
                <a:moveTo>
                  <a:pt x="0" y="259807"/>
                </a:moveTo>
                <a:cubicBezTo>
                  <a:pt x="146197" y="557064"/>
                  <a:pt x="385652" y="442499"/>
                  <a:pt x="533029" y="532559"/>
                </a:cubicBezTo>
                <a:cubicBezTo>
                  <a:pt x="680406" y="622619"/>
                  <a:pt x="775732" y="796161"/>
                  <a:pt x="884264" y="800170"/>
                </a:cubicBezTo>
                <a:cubicBezTo>
                  <a:pt x="992796" y="804179"/>
                  <a:pt x="1069115" y="554277"/>
                  <a:pt x="1184222" y="556615"/>
                </a:cubicBezTo>
                <a:cubicBezTo>
                  <a:pt x="1299329" y="558953"/>
                  <a:pt x="1429407" y="1473861"/>
                  <a:pt x="1551014" y="1454099"/>
                </a:cubicBezTo>
                <a:cubicBezTo>
                  <a:pt x="1672621" y="1434337"/>
                  <a:pt x="1803459" y="527989"/>
                  <a:pt x="1913865" y="438045"/>
                </a:cubicBezTo>
                <a:cubicBezTo>
                  <a:pt x="2024271" y="348101"/>
                  <a:pt x="2117428" y="922753"/>
                  <a:pt x="2213452" y="914435"/>
                </a:cubicBezTo>
                <a:cubicBezTo>
                  <a:pt x="2309476" y="906117"/>
                  <a:pt x="2407156" y="462142"/>
                  <a:pt x="2490007" y="388139"/>
                </a:cubicBezTo>
                <a:cubicBezTo>
                  <a:pt x="2572858" y="314136"/>
                  <a:pt x="2603482" y="481779"/>
                  <a:pt x="2710561" y="470414"/>
                </a:cubicBezTo>
                <a:cubicBezTo>
                  <a:pt x="2817640" y="459049"/>
                  <a:pt x="2915470" y="323056"/>
                  <a:pt x="3036914" y="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7116" y="3916562"/>
            <a:ext cx="274624" cy="276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dirty="0">
                <a:latin typeface="Times" pitchFamily="18" charset="0"/>
              </a:rPr>
              <a:t>η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015642" y="6256905"/>
            <a:ext cx="4632795" cy="3405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200" dirty="0" smtClean="0"/>
              <a:t>Parameter space</a:t>
            </a:r>
            <a:endParaRPr lang="en-US" sz="1200" dirty="0"/>
          </a:p>
        </p:txBody>
      </p:sp>
      <p:sp>
        <p:nvSpPr>
          <p:cNvPr id="55" name="TextBox 54"/>
          <p:cNvSpPr txBox="1"/>
          <p:nvPr/>
        </p:nvSpPr>
        <p:spPr>
          <a:xfrm rot="16200000">
            <a:off x="-300360" y="4940907"/>
            <a:ext cx="2249575" cy="382426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en-US" sz="1200" dirty="0" smtClean="0"/>
              <a:t>Weighting</a:t>
            </a:r>
            <a:endParaRPr lang="en-US" sz="1200" dirty="0"/>
          </a:p>
        </p:txBody>
      </p:sp>
      <p:sp>
        <p:nvSpPr>
          <p:cNvPr id="52" name="TextBox 51"/>
          <p:cNvSpPr txBox="1"/>
          <p:nvPr/>
        </p:nvSpPr>
        <p:spPr>
          <a:xfrm>
            <a:off x="5648438" y="6321355"/>
            <a:ext cx="274624" cy="276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dirty="0">
                <a:latin typeface="Times" pitchFamily="18" charset="0"/>
              </a:rPr>
              <a:t>X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2434633" y="2697072"/>
            <a:ext cx="2291252" cy="3581048"/>
            <a:chOff x="2434633" y="2697072"/>
            <a:chExt cx="2291252" cy="3581048"/>
          </a:xfrm>
        </p:grpSpPr>
        <p:sp>
          <p:nvSpPr>
            <p:cNvPr id="61" name="Oval 60"/>
            <p:cNvSpPr/>
            <p:nvPr/>
          </p:nvSpPr>
          <p:spPr bwMode="auto">
            <a:xfrm>
              <a:off x="3261200" y="4581160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3171359" y="4797190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4409348" y="5157240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4603246" y="5200672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2434633" y="5314815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2434633" y="2722455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7" name="Straight Connector 66"/>
            <p:cNvCxnSpPr>
              <a:stCxn id="65" idx="0"/>
              <a:endCxn id="66" idx="4"/>
            </p:cNvCxnSpPr>
            <p:nvPr/>
          </p:nvCxnSpPr>
          <p:spPr bwMode="auto">
            <a:xfrm flipV="1">
              <a:off x="2495177" y="2852920"/>
              <a:ext cx="0" cy="246189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8" name="Straight Connector 67"/>
            <p:cNvCxnSpPr>
              <a:endCxn id="65" idx="4"/>
            </p:cNvCxnSpPr>
            <p:nvPr/>
          </p:nvCxnSpPr>
          <p:spPr bwMode="auto">
            <a:xfrm flipV="1">
              <a:off x="2495177" y="5445280"/>
              <a:ext cx="0" cy="8328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9" name="Straight Connector 68"/>
            <p:cNvCxnSpPr>
              <a:stCxn id="62" idx="0"/>
              <a:endCxn id="77" idx="4"/>
            </p:cNvCxnSpPr>
            <p:nvPr/>
          </p:nvCxnSpPr>
          <p:spPr bwMode="auto">
            <a:xfrm flipH="1" flipV="1">
              <a:off x="3231902" y="3026097"/>
              <a:ext cx="1" cy="177109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70" name="Straight Connector 69"/>
            <p:cNvCxnSpPr>
              <a:stCxn id="61" idx="0"/>
              <a:endCxn id="78" idx="4"/>
            </p:cNvCxnSpPr>
            <p:nvPr/>
          </p:nvCxnSpPr>
          <p:spPr bwMode="auto">
            <a:xfrm flipH="1" flipV="1">
              <a:off x="3313431" y="3271425"/>
              <a:ext cx="8313" cy="130973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71" name="Straight Connector 70"/>
            <p:cNvCxnSpPr>
              <a:stCxn id="63" idx="0"/>
            </p:cNvCxnSpPr>
            <p:nvPr/>
          </p:nvCxnSpPr>
          <p:spPr bwMode="auto">
            <a:xfrm flipH="1" flipV="1">
              <a:off x="4469891" y="2830401"/>
              <a:ext cx="1" cy="232683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72" name="Straight Connector 71"/>
            <p:cNvCxnSpPr>
              <a:stCxn id="64" idx="0"/>
              <a:endCxn id="80" idx="4"/>
            </p:cNvCxnSpPr>
            <p:nvPr/>
          </p:nvCxnSpPr>
          <p:spPr bwMode="auto">
            <a:xfrm flipV="1">
              <a:off x="4663790" y="2895632"/>
              <a:ext cx="1552" cy="230504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73" name="Straight Connector 72"/>
            <p:cNvCxnSpPr>
              <a:endCxn id="62" idx="4"/>
            </p:cNvCxnSpPr>
            <p:nvPr/>
          </p:nvCxnSpPr>
          <p:spPr bwMode="auto">
            <a:xfrm flipV="1">
              <a:off x="3231901" y="4927655"/>
              <a:ext cx="2" cy="132925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74" name="Straight Connector 73"/>
            <p:cNvCxnSpPr>
              <a:stCxn id="54" idx="0"/>
              <a:endCxn id="61" idx="4"/>
            </p:cNvCxnSpPr>
            <p:nvPr/>
          </p:nvCxnSpPr>
          <p:spPr bwMode="auto">
            <a:xfrm flipH="1" flipV="1">
              <a:off x="3321744" y="4711625"/>
              <a:ext cx="10296" cy="154528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75" name="Straight Connector 74"/>
            <p:cNvCxnSpPr>
              <a:endCxn id="63" idx="4"/>
            </p:cNvCxnSpPr>
            <p:nvPr/>
          </p:nvCxnSpPr>
          <p:spPr bwMode="auto">
            <a:xfrm flipH="1" flipV="1">
              <a:off x="4469892" y="5287705"/>
              <a:ext cx="852" cy="96919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76" name="Straight Connector 75"/>
            <p:cNvCxnSpPr>
              <a:endCxn id="64" idx="4"/>
            </p:cNvCxnSpPr>
            <p:nvPr/>
          </p:nvCxnSpPr>
          <p:spPr bwMode="auto">
            <a:xfrm flipH="1" flipV="1">
              <a:off x="4663790" y="5331137"/>
              <a:ext cx="1552" cy="92576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sp>
          <p:nvSpPr>
            <p:cNvPr id="77" name="Oval 76"/>
            <p:cNvSpPr/>
            <p:nvPr/>
          </p:nvSpPr>
          <p:spPr bwMode="auto">
            <a:xfrm>
              <a:off x="3171358" y="2895632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3252887" y="3140960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4409348" y="2697072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4604798" y="2765167"/>
              <a:ext cx="121087" cy="130465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55309" y="4519272"/>
            <a:ext cx="2255280" cy="902456"/>
            <a:chOff x="2455309" y="4519272"/>
            <a:chExt cx="2255280" cy="902456"/>
          </a:xfrm>
        </p:grpSpPr>
        <p:sp>
          <p:nvSpPr>
            <p:cNvPr id="81" name="Oval 80"/>
            <p:cNvSpPr/>
            <p:nvPr/>
          </p:nvSpPr>
          <p:spPr bwMode="auto">
            <a:xfrm>
              <a:off x="3206581" y="4519272"/>
              <a:ext cx="259564" cy="25424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3131800" y="4781043"/>
              <a:ext cx="195014" cy="21011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4401235" y="5143397"/>
              <a:ext cx="146516" cy="157863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4619614" y="5217323"/>
              <a:ext cx="90975" cy="9802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2455309" y="5340719"/>
              <a:ext cx="75186" cy="8100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6" name="Freeform 85"/>
          <p:cNvSpPr/>
          <p:nvPr/>
        </p:nvSpPr>
        <p:spPr bwMode="auto">
          <a:xfrm flipV="1">
            <a:off x="1021368" y="4830154"/>
            <a:ext cx="4830172" cy="1551255"/>
          </a:xfrm>
          <a:custGeom>
            <a:avLst/>
            <a:gdLst>
              <a:gd name="connsiteX0" fmla="*/ 0 w 3038475"/>
              <a:gd name="connsiteY0" fmla="*/ 1181100 h 1374345"/>
              <a:gd name="connsiteX1" fmla="*/ 523875 w 3038475"/>
              <a:gd name="connsiteY1" fmla="*/ 742950 h 1374345"/>
              <a:gd name="connsiteX2" fmla="*/ 885825 w 3038475"/>
              <a:gd name="connsiteY2" fmla="*/ 914400 h 1374345"/>
              <a:gd name="connsiteX3" fmla="*/ 1209675 w 3038475"/>
              <a:gd name="connsiteY3" fmla="*/ 590550 h 1374345"/>
              <a:gd name="connsiteX4" fmla="*/ 1552575 w 3038475"/>
              <a:gd name="connsiteY4" fmla="*/ 1371600 h 1374345"/>
              <a:gd name="connsiteX5" fmla="*/ 1905000 w 3038475"/>
              <a:gd name="connsiteY5" fmla="*/ 266700 h 1374345"/>
              <a:gd name="connsiteX6" fmla="*/ 2209800 w 3038475"/>
              <a:gd name="connsiteY6" fmla="*/ 971550 h 1374345"/>
              <a:gd name="connsiteX7" fmla="*/ 2495550 w 3038475"/>
              <a:gd name="connsiteY7" fmla="*/ 523875 h 1374345"/>
              <a:gd name="connsiteX8" fmla="*/ 2705100 w 3038475"/>
              <a:gd name="connsiteY8" fmla="*/ 733425 h 1374345"/>
              <a:gd name="connsiteX9" fmla="*/ 3038475 w 3038475"/>
              <a:gd name="connsiteY9" fmla="*/ 0 h 1374345"/>
              <a:gd name="connsiteX0" fmla="*/ 0 w 3028950"/>
              <a:gd name="connsiteY0" fmla="*/ 381000 h 1374345"/>
              <a:gd name="connsiteX1" fmla="*/ 514350 w 3028950"/>
              <a:gd name="connsiteY1" fmla="*/ 742950 h 1374345"/>
              <a:gd name="connsiteX2" fmla="*/ 876300 w 3028950"/>
              <a:gd name="connsiteY2" fmla="*/ 914400 h 1374345"/>
              <a:gd name="connsiteX3" fmla="*/ 1200150 w 3028950"/>
              <a:gd name="connsiteY3" fmla="*/ 590550 h 1374345"/>
              <a:gd name="connsiteX4" fmla="*/ 1543050 w 3028950"/>
              <a:gd name="connsiteY4" fmla="*/ 1371600 h 1374345"/>
              <a:gd name="connsiteX5" fmla="*/ 1895475 w 3028950"/>
              <a:gd name="connsiteY5" fmla="*/ 266700 h 1374345"/>
              <a:gd name="connsiteX6" fmla="*/ 2200275 w 3028950"/>
              <a:gd name="connsiteY6" fmla="*/ 971550 h 1374345"/>
              <a:gd name="connsiteX7" fmla="*/ 2486025 w 3028950"/>
              <a:gd name="connsiteY7" fmla="*/ 523875 h 1374345"/>
              <a:gd name="connsiteX8" fmla="*/ 2695575 w 3028950"/>
              <a:gd name="connsiteY8" fmla="*/ 733425 h 1374345"/>
              <a:gd name="connsiteX9" fmla="*/ 3028950 w 3028950"/>
              <a:gd name="connsiteY9" fmla="*/ 0 h 1374345"/>
              <a:gd name="connsiteX0" fmla="*/ 0 w 3028950"/>
              <a:gd name="connsiteY0" fmla="*/ 381000 h 1374345"/>
              <a:gd name="connsiteX1" fmla="*/ 514350 w 3028950"/>
              <a:gd name="connsiteY1" fmla="*/ 742950 h 1374345"/>
              <a:gd name="connsiteX2" fmla="*/ 876300 w 3028950"/>
              <a:gd name="connsiteY2" fmla="*/ 914400 h 1374345"/>
              <a:gd name="connsiteX3" fmla="*/ 1200150 w 3028950"/>
              <a:gd name="connsiteY3" fmla="*/ 590550 h 1374345"/>
              <a:gd name="connsiteX4" fmla="*/ 1543050 w 3028950"/>
              <a:gd name="connsiteY4" fmla="*/ 1371600 h 1374345"/>
              <a:gd name="connsiteX5" fmla="*/ 1895475 w 3028950"/>
              <a:gd name="connsiteY5" fmla="*/ 266700 h 1374345"/>
              <a:gd name="connsiteX6" fmla="*/ 2200275 w 3028950"/>
              <a:gd name="connsiteY6" fmla="*/ 971550 h 1374345"/>
              <a:gd name="connsiteX7" fmla="*/ 2486025 w 3028950"/>
              <a:gd name="connsiteY7" fmla="*/ 523875 h 1374345"/>
              <a:gd name="connsiteX8" fmla="*/ 2695575 w 3028950"/>
              <a:gd name="connsiteY8" fmla="*/ 733425 h 1374345"/>
              <a:gd name="connsiteX9" fmla="*/ 3028950 w 3028950"/>
              <a:gd name="connsiteY9" fmla="*/ 0 h 137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28950" h="1374345">
                <a:moveTo>
                  <a:pt x="0" y="381000"/>
                </a:moveTo>
                <a:cubicBezTo>
                  <a:pt x="102394" y="746125"/>
                  <a:pt x="368300" y="654050"/>
                  <a:pt x="514350" y="742950"/>
                </a:cubicBezTo>
                <a:cubicBezTo>
                  <a:pt x="660400" y="831850"/>
                  <a:pt x="762000" y="939800"/>
                  <a:pt x="876300" y="914400"/>
                </a:cubicBezTo>
                <a:cubicBezTo>
                  <a:pt x="990600" y="889000"/>
                  <a:pt x="1089025" y="514350"/>
                  <a:pt x="1200150" y="590550"/>
                </a:cubicBezTo>
                <a:cubicBezTo>
                  <a:pt x="1311275" y="666750"/>
                  <a:pt x="1427163" y="1425575"/>
                  <a:pt x="1543050" y="1371600"/>
                </a:cubicBezTo>
                <a:cubicBezTo>
                  <a:pt x="1658937" y="1317625"/>
                  <a:pt x="1785938" y="333375"/>
                  <a:pt x="1895475" y="266700"/>
                </a:cubicBezTo>
                <a:cubicBezTo>
                  <a:pt x="2005013" y="200025"/>
                  <a:pt x="2101850" y="928687"/>
                  <a:pt x="2200275" y="971550"/>
                </a:cubicBezTo>
                <a:cubicBezTo>
                  <a:pt x="2298700" y="1014413"/>
                  <a:pt x="2403475" y="563562"/>
                  <a:pt x="2486025" y="523875"/>
                </a:cubicBezTo>
                <a:cubicBezTo>
                  <a:pt x="2568575" y="484188"/>
                  <a:pt x="2605088" y="820737"/>
                  <a:pt x="2695575" y="733425"/>
                </a:cubicBezTo>
                <a:cubicBezTo>
                  <a:pt x="2786062" y="646113"/>
                  <a:pt x="2907506" y="323056"/>
                  <a:pt x="3028950" y="0"/>
                </a:cubicBezTo>
              </a:path>
            </a:pathLst>
          </a:custGeom>
          <a:noFill/>
          <a:ln w="1270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30" name="Group 129"/>
          <p:cNvGrpSpPr/>
          <p:nvPr/>
        </p:nvGrpSpPr>
        <p:grpSpPr>
          <a:xfrm>
            <a:off x="3205727" y="2830401"/>
            <a:ext cx="1410189" cy="3426503"/>
            <a:chOff x="3205727" y="2830401"/>
            <a:chExt cx="1410189" cy="3426503"/>
          </a:xfrm>
        </p:grpSpPr>
        <p:grpSp>
          <p:nvGrpSpPr>
            <p:cNvPr id="120" name="Group 119"/>
            <p:cNvGrpSpPr/>
            <p:nvPr/>
          </p:nvGrpSpPr>
          <p:grpSpPr>
            <a:xfrm>
              <a:off x="3396980" y="3385785"/>
              <a:ext cx="129393" cy="2871118"/>
              <a:chOff x="3396980" y="3385785"/>
              <a:chExt cx="129393" cy="2871118"/>
            </a:xfrm>
          </p:grpSpPr>
          <p:sp>
            <p:nvSpPr>
              <p:cNvPr id="87" name="Oval 86"/>
              <p:cNvSpPr/>
              <p:nvPr/>
            </p:nvSpPr>
            <p:spPr bwMode="auto">
              <a:xfrm>
                <a:off x="3405286" y="4411046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93" name="Straight Connector 92"/>
              <p:cNvCxnSpPr>
                <a:stCxn id="87" idx="0"/>
                <a:endCxn id="94" idx="4"/>
              </p:cNvCxnSpPr>
              <p:nvPr/>
            </p:nvCxnSpPr>
            <p:spPr bwMode="auto">
              <a:xfrm flipH="1" flipV="1">
                <a:off x="3457524" y="3516250"/>
                <a:ext cx="8306" cy="894796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94" name="Oval 93"/>
              <p:cNvSpPr/>
              <p:nvPr/>
            </p:nvSpPr>
            <p:spPr bwMode="auto">
              <a:xfrm>
                <a:off x="3396980" y="3385785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95" name="Straight Connector 94"/>
              <p:cNvCxnSpPr>
                <a:endCxn id="87" idx="4"/>
              </p:cNvCxnSpPr>
              <p:nvPr/>
            </p:nvCxnSpPr>
            <p:spPr bwMode="auto">
              <a:xfrm flipV="1">
                <a:off x="3461677" y="4541511"/>
                <a:ext cx="4153" cy="171539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121" name="Group 120"/>
            <p:cNvGrpSpPr/>
            <p:nvPr/>
          </p:nvGrpSpPr>
          <p:grpSpPr>
            <a:xfrm>
              <a:off x="3299481" y="3252491"/>
              <a:ext cx="121087" cy="3004412"/>
              <a:chOff x="3299481" y="3252491"/>
              <a:chExt cx="121087" cy="3004412"/>
            </a:xfrm>
          </p:grpSpPr>
          <p:sp>
            <p:nvSpPr>
              <p:cNvPr id="98" name="Oval 97"/>
              <p:cNvSpPr/>
              <p:nvPr/>
            </p:nvSpPr>
            <p:spPr bwMode="auto">
              <a:xfrm>
                <a:off x="3299481" y="4502002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99" name="Straight Connector 98"/>
              <p:cNvCxnSpPr>
                <a:stCxn id="98" idx="0"/>
                <a:endCxn id="100" idx="4"/>
              </p:cNvCxnSpPr>
              <p:nvPr/>
            </p:nvCxnSpPr>
            <p:spPr bwMode="auto">
              <a:xfrm flipV="1">
                <a:off x="3360025" y="3382956"/>
                <a:ext cx="0" cy="1119046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100" name="Oval 99"/>
              <p:cNvSpPr/>
              <p:nvPr/>
            </p:nvSpPr>
            <p:spPr bwMode="auto">
              <a:xfrm>
                <a:off x="3299481" y="3252491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01" name="Straight Connector 100"/>
              <p:cNvCxnSpPr>
                <a:endCxn id="98" idx="4"/>
              </p:cNvCxnSpPr>
              <p:nvPr/>
            </p:nvCxnSpPr>
            <p:spPr bwMode="auto">
              <a:xfrm flipV="1">
                <a:off x="3360025" y="4632467"/>
                <a:ext cx="0" cy="1624436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122" name="Group 121"/>
            <p:cNvGrpSpPr/>
            <p:nvPr/>
          </p:nvGrpSpPr>
          <p:grpSpPr>
            <a:xfrm>
              <a:off x="3205727" y="2999233"/>
              <a:ext cx="126596" cy="3257671"/>
              <a:chOff x="3205727" y="2999233"/>
              <a:chExt cx="126596" cy="3257671"/>
            </a:xfrm>
          </p:grpSpPr>
          <p:sp>
            <p:nvSpPr>
              <p:cNvPr id="106" name="Oval 105"/>
              <p:cNvSpPr/>
              <p:nvPr/>
            </p:nvSpPr>
            <p:spPr bwMode="auto">
              <a:xfrm>
                <a:off x="3211236" y="4735893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07" name="Straight Connector 106"/>
              <p:cNvCxnSpPr>
                <a:stCxn id="106" idx="0"/>
                <a:endCxn id="108" idx="4"/>
              </p:cNvCxnSpPr>
              <p:nvPr/>
            </p:nvCxnSpPr>
            <p:spPr bwMode="auto">
              <a:xfrm flipH="1" flipV="1">
                <a:off x="3266271" y="3129698"/>
                <a:ext cx="5509" cy="160619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108" name="Oval 107"/>
              <p:cNvSpPr/>
              <p:nvPr/>
            </p:nvSpPr>
            <p:spPr bwMode="auto">
              <a:xfrm>
                <a:off x="3205727" y="2999233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09" name="Straight Connector 108"/>
              <p:cNvCxnSpPr>
                <a:endCxn id="106" idx="4"/>
              </p:cNvCxnSpPr>
              <p:nvPr/>
            </p:nvCxnSpPr>
            <p:spPr bwMode="auto">
              <a:xfrm flipV="1">
                <a:off x="3267627" y="4866358"/>
                <a:ext cx="4153" cy="1390546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119" name="Group 118"/>
            <p:cNvGrpSpPr/>
            <p:nvPr/>
          </p:nvGrpSpPr>
          <p:grpSpPr>
            <a:xfrm>
              <a:off x="3549329" y="3255320"/>
              <a:ext cx="129444" cy="3001583"/>
              <a:chOff x="3549329" y="3255320"/>
              <a:chExt cx="129444" cy="3001583"/>
            </a:xfrm>
          </p:grpSpPr>
          <p:sp>
            <p:nvSpPr>
              <p:cNvPr id="112" name="Oval 111"/>
              <p:cNvSpPr/>
              <p:nvPr/>
            </p:nvSpPr>
            <p:spPr bwMode="auto">
              <a:xfrm>
                <a:off x="3557686" y="4563446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13" name="Straight Connector 112"/>
              <p:cNvCxnSpPr>
                <a:stCxn id="112" idx="0"/>
                <a:endCxn id="114" idx="4"/>
              </p:cNvCxnSpPr>
              <p:nvPr/>
            </p:nvCxnSpPr>
            <p:spPr bwMode="auto">
              <a:xfrm flipH="1" flipV="1">
                <a:off x="3609873" y="3385785"/>
                <a:ext cx="8357" cy="117766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114" name="Oval 113"/>
              <p:cNvSpPr/>
              <p:nvPr/>
            </p:nvSpPr>
            <p:spPr bwMode="auto">
              <a:xfrm>
                <a:off x="3549329" y="3255320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15" name="Straight Connector 114"/>
              <p:cNvCxnSpPr>
                <a:endCxn id="112" idx="4"/>
              </p:cNvCxnSpPr>
              <p:nvPr/>
            </p:nvCxnSpPr>
            <p:spPr bwMode="auto">
              <a:xfrm flipV="1">
                <a:off x="3616153" y="4693911"/>
                <a:ext cx="2077" cy="156299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123" name="Group 122"/>
            <p:cNvGrpSpPr/>
            <p:nvPr/>
          </p:nvGrpSpPr>
          <p:grpSpPr>
            <a:xfrm>
              <a:off x="4494355" y="2830401"/>
              <a:ext cx="121561" cy="3426502"/>
              <a:chOff x="3548855" y="3255320"/>
              <a:chExt cx="121561" cy="3426502"/>
            </a:xfrm>
          </p:grpSpPr>
          <p:sp>
            <p:nvSpPr>
              <p:cNvPr id="124" name="Oval 123"/>
              <p:cNvSpPr/>
              <p:nvPr/>
            </p:nvSpPr>
            <p:spPr bwMode="auto">
              <a:xfrm>
                <a:off x="3548855" y="5557036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25" name="Straight Connector 124"/>
              <p:cNvCxnSpPr>
                <a:stCxn id="124" idx="0"/>
                <a:endCxn id="126" idx="4"/>
              </p:cNvCxnSpPr>
              <p:nvPr/>
            </p:nvCxnSpPr>
            <p:spPr bwMode="auto">
              <a:xfrm flipV="1">
                <a:off x="3609399" y="3385785"/>
                <a:ext cx="474" cy="217125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126" name="Oval 125"/>
              <p:cNvSpPr/>
              <p:nvPr/>
            </p:nvSpPr>
            <p:spPr bwMode="auto">
              <a:xfrm>
                <a:off x="3549329" y="3255320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27" name="Straight Connector 126"/>
              <p:cNvCxnSpPr>
                <a:endCxn id="124" idx="4"/>
              </p:cNvCxnSpPr>
              <p:nvPr/>
            </p:nvCxnSpPr>
            <p:spPr bwMode="auto">
              <a:xfrm flipV="1">
                <a:off x="3602251" y="5687501"/>
                <a:ext cx="7148" cy="99432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53047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/>
          <p:cNvGrpSpPr/>
          <p:nvPr/>
        </p:nvGrpSpPr>
        <p:grpSpPr>
          <a:xfrm>
            <a:off x="3203086" y="2829680"/>
            <a:ext cx="1410189" cy="3407710"/>
            <a:chOff x="3205727" y="2830401"/>
            <a:chExt cx="1410189" cy="3407710"/>
          </a:xfrm>
        </p:grpSpPr>
        <p:grpSp>
          <p:nvGrpSpPr>
            <p:cNvPr id="131" name="Group 130"/>
            <p:cNvGrpSpPr/>
            <p:nvPr/>
          </p:nvGrpSpPr>
          <p:grpSpPr>
            <a:xfrm>
              <a:off x="3396980" y="3385785"/>
              <a:ext cx="121087" cy="2852326"/>
              <a:chOff x="3396980" y="3385785"/>
              <a:chExt cx="121087" cy="2852326"/>
            </a:xfrm>
          </p:grpSpPr>
          <p:cxnSp>
            <p:nvCxnSpPr>
              <p:cNvPr id="153" name="Straight Connector 152"/>
              <p:cNvCxnSpPr>
                <a:endCxn id="154" idx="4"/>
              </p:cNvCxnSpPr>
              <p:nvPr/>
            </p:nvCxnSpPr>
            <p:spPr bwMode="auto">
              <a:xfrm flipH="1" flipV="1">
                <a:off x="3457524" y="3516250"/>
                <a:ext cx="8870" cy="272186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154" name="Oval 153"/>
              <p:cNvSpPr/>
              <p:nvPr/>
            </p:nvSpPr>
            <p:spPr bwMode="auto">
              <a:xfrm>
                <a:off x="3396980" y="3385785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3299481" y="3252491"/>
              <a:ext cx="121087" cy="2985620"/>
              <a:chOff x="3299481" y="3252491"/>
              <a:chExt cx="121087" cy="2985620"/>
            </a:xfrm>
          </p:grpSpPr>
          <p:cxnSp>
            <p:nvCxnSpPr>
              <p:cNvPr id="149" name="Straight Connector 148"/>
              <p:cNvCxnSpPr>
                <a:endCxn id="150" idx="4"/>
              </p:cNvCxnSpPr>
              <p:nvPr/>
            </p:nvCxnSpPr>
            <p:spPr bwMode="auto">
              <a:xfrm flipH="1" flipV="1">
                <a:off x="3360025" y="3382956"/>
                <a:ext cx="2640" cy="285515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150" name="Oval 149"/>
              <p:cNvSpPr/>
              <p:nvPr/>
            </p:nvSpPr>
            <p:spPr bwMode="auto">
              <a:xfrm>
                <a:off x="3299481" y="3252491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33" name="Group 132"/>
            <p:cNvGrpSpPr/>
            <p:nvPr/>
          </p:nvGrpSpPr>
          <p:grpSpPr>
            <a:xfrm>
              <a:off x="3205727" y="2999233"/>
              <a:ext cx="121087" cy="3238878"/>
              <a:chOff x="3205727" y="2999233"/>
              <a:chExt cx="121087" cy="3238878"/>
            </a:xfrm>
          </p:grpSpPr>
          <p:cxnSp>
            <p:nvCxnSpPr>
              <p:cNvPr id="145" name="Straight Connector 144"/>
              <p:cNvCxnSpPr>
                <a:endCxn id="146" idx="4"/>
              </p:cNvCxnSpPr>
              <p:nvPr/>
            </p:nvCxnSpPr>
            <p:spPr bwMode="auto">
              <a:xfrm flipV="1">
                <a:off x="3266271" y="3129698"/>
                <a:ext cx="0" cy="3108413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146" name="Oval 145"/>
              <p:cNvSpPr/>
              <p:nvPr/>
            </p:nvSpPr>
            <p:spPr bwMode="auto">
              <a:xfrm>
                <a:off x="3205727" y="2999233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3549329" y="3255320"/>
              <a:ext cx="121087" cy="2982791"/>
              <a:chOff x="3549329" y="3255320"/>
              <a:chExt cx="121087" cy="2982791"/>
            </a:xfrm>
          </p:grpSpPr>
          <p:cxnSp>
            <p:nvCxnSpPr>
              <p:cNvPr id="141" name="Straight Connector 140"/>
              <p:cNvCxnSpPr>
                <a:endCxn id="142" idx="4"/>
              </p:cNvCxnSpPr>
              <p:nvPr/>
            </p:nvCxnSpPr>
            <p:spPr bwMode="auto">
              <a:xfrm flipH="1" flipV="1">
                <a:off x="3609873" y="3385785"/>
                <a:ext cx="8921" cy="2852326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142" name="Oval 141"/>
              <p:cNvSpPr/>
              <p:nvPr/>
            </p:nvSpPr>
            <p:spPr bwMode="auto">
              <a:xfrm>
                <a:off x="3549329" y="3255320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4494829" y="2830401"/>
              <a:ext cx="121087" cy="3407710"/>
              <a:chOff x="3549329" y="3255320"/>
              <a:chExt cx="121087" cy="3407710"/>
            </a:xfrm>
          </p:grpSpPr>
          <p:cxnSp>
            <p:nvCxnSpPr>
              <p:cNvPr id="137" name="Straight Connector 136"/>
              <p:cNvCxnSpPr>
                <a:endCxn id="138" idx="4"/>
              </p:cNvCxnSpPr>
              <p:nvPr/>
            </p:nvCxnSpPr>
            <p:spPr bwMode="auto">
              <a:xfrm flipV="1">
                <a:off x="3608466" y="3385785"/>
                <a:ext cx="1407" cy="327724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138" name="Oval 137"/>
              <p:cNvSpPr/>
              <p:nvPr/>
            </p:nvSpPr>
            <p:spPr bwMode="auto">
              <a:xfrm>
                <a:off x="3549329" y="3255320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Optimization</a:t>
            </a:r>
            <a:endParaRPr lang="en-US" dirty="0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" t="2382" r="76039" b="2735"/>
          <a:stretch/>
        </p:blipFill>
        <p:spPr bwMode="auto">
          <a:xfrm>
            <a:off x="6992610" y="2060811"/>
            <a:ext cx="1395920" cy="274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3" t="1845" r="51732" b="3272"/>
          <a:stretch/>
        </p:blipFill>
        <p:spPr bwMode="auto">
          <a:xfrm>
            <a:off x="6974426" y="2060810"/>
            <a:ext cx="1395920" cy="274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2" t="2559" r="25763" b="2559"/>
          <a:stretch/>
        </p:blipFill>
        <p:spPr bwMode="auto">
          <a:xfrm>
            <a:off x="6992610" y="2068756"/>
            <a:ext cx="1395920" cy="274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638943" y="1235684"/>
            <a:ext cx="5289846" cy="2680878"/>
            <a:chOff x="722354" y="1756262"/>
            <a:chExt cx="7033215" cy="3496211"/>
          </a:xfrm>
        </p:grpSpPr>
        <p:grpSp>
          <p:nvGrpSpPr>
            <p:cNvPr id="36" name="Group 35"/>
            <p:cNvGrpSpPr/>
            <p:nvPr/>
          </p:nvGrpSpPr>
          <p:grpSpPr>
            <a:xfrm>
              <a:off x="722354" y="1756262"/>
              <a:ext cx="6973436" cy="3496211"/>
              <a:chOff x="606316" y="1548375"/>
              <a:chExt cx="2577801" cy="1479708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632807" y="1548375"/>
                <a:ext cx="2551310" cy="1291750"/>
                <a:chOff x="562948" y="1379573"/>
                <a:chExt cx="3255212" cy="1648142"/>
              </a:xfrm>
            </p:grpSpPr>
            <p:cxnSp>
              <p:nvCxnSpPr>
                <p:cNvPr id="46" name="Straight Arrow Connector 45"/>
                <p:cNvCxnSpPr/>
                <p:nvPr/>
              </p:nvCxnSpPr>
              <p:spPr bwMode="auto">
                <a:xfrm>
                  <a:off x="768964" y="3027715"/>
                  <a:ext cx="295241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47" name="Straight Arrow Connector 46"/>
                <p:cNvCxnSpPr/>
                <p:nvPr/>
              </p:nvCxnSpPr>
              <p:spPr bwMode="auto">
                <a:xfrm flipV="1">
                  <a:off x="768964" y="1443495"/>
                  <a:ext cx="0" cy="158422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48" name="Freeform 47"/>
                <p:cNvSpPr/>
                <p:nvPr/>
              </p:nvSpPr>
              <p:spPr bwMode="auto">
                <a:xfrm>
                  <a:off x="789210" y="1574001"/>
                  <a:ext cx="3028950" cy="1374345"/>
                </a:xfrm>
                <a:custGeom>
                  <a:avLst/>
                  <a:gdLst>
                    <a:gd name="connsiteX0" fmla="*/ 0 w 3038475"/>
                    <a:gd name="connsiteY0" fmla="*/ 1181100 h 1374345"/>
                    <a:gd name="connsiteX1" fmla="*/ 523875 w 3038475"/>
                    <a:gd name="connsiteY1" fmla="*/ 742950 h 1374345"/>
                    <a:gd name="connsiteX2" fmla="*/ 885825 w 3038475"/>
                    <a:gd name="connsiteY2" fmla="*/ 914400 h 1374345"/>
                    <a:gd name="connsiteX3" fmla="*/ 1209675 w 3038475"/>
                    <a:gd name="connsiteY3" fmla="*/ 590550 h 1374345"/>
                    <a:gd name="connsiteX4" fmla="*/ 1552575 w 3038475"/>
                    <a:gd name="connsiteY4" fmla="*/ 1371600 h 1374345"/>
                    <a:gd name="connsiteX5" fmla="*/ 1905000 w 3038475"/>
                    <a:gd name="connsiteY5" fmla="*/ 266700 h 1374345"/>
                    <a:gd name="connsiteX6" fmla="*/ 2209800 w 3038475"/>
                    <a:gd name="connsiteY6" fmla="*/ 971550 h 1374345"/>
                    <a:gd name="connsiteX7" fmla="*/ 2495550 w 3038475"/>
                    <a:gd name="connsiteY7" fmla="*/ 523875 h 1374345"/>
                    <a:gd name="connsiteX8" fmla="*/ 2705100 w 3038475"/>
                    <a:gd name="connsiteY8" fmla="*/ 733425 h 1374345"/>
                    <a:gd name="connsiteX9" fmla="*/ 3038475 w 3038475"/>
                    <a:gd name="connsiteY9" fmla="*/ 0 h 1374345"/>
                    <a:gd name="connsiteX0" fmla="*/ 0 w 3028950"/>
                    <a:gd name="connsiteY0" fmla="*/ 381000 h 1374345"/>
                    <a:gd name="connsiteX1" fmla="*/ 514350 w 3028950"/>
                    <a:gd name="connsiteY1" fmla="*/ 742950 h 1374345"/>
                    <a:gd name="connsiteX2" fmla="*/ 876300 w 3028950"/>
                    <a:gd name="connsiteY2" fmla="*/ 914400 h 1374345"/>
                    <a:gd name="connsiteX3" fmla="*/ 1200150 w 3028950"/>
                    <a:gd name="connsiteY3" fmla="*/ 590550 h 1374345"/>
                    <a:gd name="connsiteX4" fmla="*/ 1543050 w 3028950"/>
                    <a:gd name="connsiteY4" fmla="*/ 1371600 h 1374345"/>
                    <a:gd name="connsiteX5" fmla="*/ 1895475 w 3028950"/>
                    <a:gd name="connsiteY5" fmla="*/ 266700 h 1374345"/>
                    <a:gd name="connsiteX6" fmla="*/ 2200275 w 3028950"/>
                    <a:gd name="connsiteY6" fmla="*/ 971550 h 1374345"/>
                    <a:gd name="connsiteX7" fmla="*/ 2486025 w 3028950"/>
                    <a:gd name="connsiteY7" fmla="*/ 523875 h 1374345"/>
                    <a:gd name="connsiteX8" fmla="*/ 2695575 w 3028950"/>
                    <a:gd name="connsiteY8" fmla="*/ 733425 h 1374345"/>
                    <a:gd name="connsiteX9" fmla="*/ 3028950 w 3028950"/>
                    <a:gd name="connsiteY9" fmla="*/ 0 h 1374345"/>
                    <a:gd name="connsiteX0" fmla="*/ 0 w 3028950"/>
                    <a:gd name="connsiteY0" fmla="*/ 381000 h 1374345"/>
                    <a:gd name="connsiteX1" fmla="*/ 514350 w 3028950"/>
                    <a:gd name="connsiteY1" fmla="*/ 742950 h 1374345"/>
                    <a:gd name="connsiteX2" fmla="*/ 876300 w 3028950"/>
                    <a:gd name="connsiteY2" fmla="*/ 914400 h 1374345"/>
                    <a:gd name="connsiteX3" fmla="*/ 1200150 w 3028950"/>
                    <a:gd name="connsiteY3" fmla="*/ 590550 h 1374345"/>
                    <a:gd name="connsiteX4" fmla="*/ 1543050 w 3028950"/>
                    <a:gd name="connsiteY4" fmla="*/ 1371600 h 1374345"/>
                    <a:gd name="connsiteX5" fmla="*/ 1895475 w 3028950"/>
                    <a:gd name="connsiteY5" fmla="*/ 266700 h 1374345"/>
                    <a:gd name="connsiteX6" fmla="*/ 2200275 w 3028950"/>
                    <a:gd name="connsiteY6" fmla="*/ 971550 h 1374345"/>
                    <a:gd name="connsiteX7" fmla="*/ 2486025 w 3028950"/>
                    <a:gd name="connsiteY7" fmla="*/ 523875 h 1374345"/>
                    <a:gd name="connsiteX8" fmla="*/ 2695575 w 3028950"/>
                    <a:gd name="connsiteY8" fmla="*/ 733425 h 1374345"/>
                    <a:gd name="connsiteX9" fmla="*/ 3028950 w 3028950"/>
                    <a:gd name="connsiteY9" fmla="*/ 0 h 137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28950" h="1374345">
                      <a:moveTo>
                        <a:pt x="0" y="381000"/>
                      </a:moveTo>
                      <a:cubicBezTo>
                        <a:pt x="102394" y="746125"/>
                        <a:pt x="368300" y="654050"/>
                        <a:pt x="514350" y="742950"/>
                      </a:cubicBezTo>
                      <a:cubicBezTo>
                        <a:pt x="660400" y="831850"/>
                        <a:pt x="762000" y="939800"/>
                        <a:pt x="876300" y="914400"/>
                      </a:cubicBezTo>
                      <a:cubicBezTo>
                        <a:pt x="990600" y="889000"/>
                        <a:pt x="1089025" y="514350"/>
                        <a:pt x="1200150" y="590550"/>
                      </a:cubicBezTo>
                      <a:cubicBezTo>
                        <a:pt x="1311275" y="666750"/>
                        <a:pt x="1427163" y="1425575"/>
                        <a:pt x="1543050" y="1371600"/>
                      </a:cubicBezTo>
                      <a:cubicBezTo>
                        <a:pt x="1658937" y="1317625"/>
                        <a:pt x="1785938" y="333375"/>
                        <a:pt x="1895475" y="266700"/>
                      </a:cubicBezTo>
                      <a:cubicBezTo>
                        <a:pt x="2005013" y="200025"/>
                        <a:pt x="2101850" y="928687"/>
                        <a:pt x="2200275" y="971550"/>
                      </a:cubicBezTo>
                      <a:cubicBezTo>
                        <a:pt x="2298700" y="1014413"/>
                        <a:pt x="2403475" y="563562"/>
                        <a:pt x="2486025" y="523875"/>
                      </a:cubicBezTo>
                      <a:cubicBezTo>
                        <a:pt x="2568575" y="484188"/>
                        <a:pt x="2605088" y="820737"/>
                        <a:pt x="2695575" y="733425"/>
                      </a:cubicBezTo>
                      <a:cubicBezTo>
                        <a:pt x="2786062" y="646113"/>
                        <a:pt x="2907506" y="323056"/>
                        <a:pt x="302895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lg" len="lg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562948" y="1379573"/>
                  <a:ext cx="172214" cy="1944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dirty="0" smtClean="0">
                      <a:latin typeface="Times" pitchFamily="18" charset="0"/>
                    </a:rPr>
                    <a:t>V</a:t>
                  </a:r>
                  <a:endParaRPr lang="en-US" dirty="0">
                    <a:latin typeface="Times" pitchFamily="18" charset="0"/>
                  </a:endParaRPr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794274" y="2840125"/>
                <a:ext cx="2276966" cy="18795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200" dirty="0" smtClean="0"/>
                  <a:t>Parameter space</a:t>
                </a:r>
                <a:endParaRPr lang="en-US" sz="1200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16200000">
                <a:off x="79469" y="2125322"/>
                <a:ext cx="1241651" cy="187958"/>
              </a:xfrm>
              <a:prstGeom prst="rect">
                <a:avLst/>
              </a:prstGeom>
              <a:noFill/>
            </p:spPr>
            <p:txBody>
              <a:bodyPr wrap="square" rtlCol="0" anchor="b">
                <a:noAutofit/>
              </a:bodyPr>
              <a:lstStyle/>
              <a:p>
                <a:pPr algn="ctr"/>
                <a:r>
                  <a:rPr lang="en-US" sz="1200" dirty="0" smtClean="0"/>
                  <a:t>Energy</a:t>
                </a:r>
                <a:endParaRPr lang="en-US" sz="1200" dirty="0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7390437" y="4892422"/>
              <a:ext cx="365132" cy="3600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en-US" dirty="0">
                  <a:latin typeface="Times" pitchFamily="18" charset="0"/>
                </a:rPr>
                <a:t>X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33216" y="3916562"/>
            <a:ext cx="5289846" cy="2680878"/>
            <a:chOff x="722354" y="1756262"/>
            <a:chExt cx="7033215" cy="3496211"/>
          </a:xfrm>
        </p:grpSpPr>
        <p:grpSp>
          <p:nvGrpSpPr>
            <p:cNvPr id="51" name="Group 50"/>
            <p:cNvGrpSpPr/>
            <p:nvPr/>
          </p:nvGrpSpPr>
          <p:grpSpPr>
            <a:xfrm>
              <a:off x="722354" y="1756262"/>
              <a:ext cx="6768228" cy="3496211"/>
              <a:chOff x="606316" y="1548375"/>
              <a:chExt cx="2501944" cy="1479708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632807" y="1548375"/>
                <a:ext cx="2475453" cy="1291750"/>
                <a:chOff x="562948" y="1379573"/>
                <a:chExt cx="3158426" cy="1648142"/>
              </a:xfrm>
            </p:grpSpPr>
            <p:cxnSp>
              <p:nvCxnSpPr>
                <p:cNvPr id="56" name="Straight Arrow Connector 55"/>
                <p:cNvCxnSpPr/>
                <p:nvPr/>
              </p:nvCxnSpPr>
              <p:spPr bwMode="auto">
                <a:xfrm>
                  <a:off x="768964" y="3027715"/>
                  <a:ext cx="295241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57" name="Straight Arrow Connector 56"/>
                <p:cNvCxnSpPr/>
                <p:nvPr/>
              </p:nvCxnSpPr>
              <p:spPr bwMode="auto">
                <a:xfrm flipV="1">
                  <a:off x="768964" y="1443495"/>
                  <a:ext cx="0" cy="158422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59" name="TextBox 58"/>
                <p:cNvSpPr txBox="1"/>
                <p:nvPr/>
              </p:nvSpPr>
              <p:spPr>
                <a:xfrm>
                  <a:off x="562948" y="1379573"/>
                  <a:ext cx="172214" cy="1944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dirty="0">
                      <a:latin typeface="Times" pitchFamily="18" charset="0"/>
                    </a:rPr>
                    <a:t>η</a:t>
                  </a:r>
                </a:p>
              </p:txBody>
            </p:sp>
          </p:grpSp>
          <p:sp>
            <p:nvSpPr>
              <p:cNvPr id="54" name="TextBox 53"/>
              <p:cNvSpPr txBox="1"/>
              <p:nvPr/>
            </p:nvSpPr>
            <p:spPr>
              <a:xfrm>
                <a:off x="794274" y="2840125"/>
                <a:ext cx="2276966" cy="18795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200" dirty="0" smtClean="0"/>
                  <a:t>Parameter space</a:t>
                </a:r>
                <a:endParaRPr lang="en-US" sz="1200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6200000">
                <a:off x="79469" y="2125322"/>
                <a:ext cx="1241651" cy="187958"/>
              </a:xfrm>
              <a:prstGeom prst="rect">
                <a:avLst/>
              </a:prstGeom>
              <a:noFill/>
            </p:spPr>
            <p:txBody>
              <a:bodyPr wrap="square" rtlCol="0" anchor="b">
                <a:noAutofit/>
              </a:bodyPr>
              <a:lstStyle/>
              <a:p>
                <a:pPr algn="ctr"/>
                <a:r>
                  <a:rPr lang="en-US" sz="1200" dirty="0" smtClean="0"/>
                  <a:t>Weighting</a:t>
                </a:r>
                <a:endParaRPr lang="en-US" sz="1200" dirty="0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7390437" y="4892422"/>
              <a:ext cx="365132" cy="3600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en-US" dirty="0">
                  <a:latin typeface="Times" pitchFamily="18" charset="0"/>
                </a:rPr>
                <a:t>X</a:t>
              </a:r>
            </a:p>
          </p:txBody>
        </p:sp>
      </p:grpSp>
      <p:sp>
        <p:nvSpPr>
          <p:cNvPr id="60" name="Freeform 59"/>
          <p:cNvSpPr/>
          <p:nvPr/>
        </p:nvSpPr>
        <p:spPr bwMode="auto">
          <a:xfrm flipV="1">
            <a:off x="1008668" y="4476279"/>
            <a:ext cx="4842872" cy="1905130"/>
          </a:xfrm>
          <a:custGeom>
            <a:avLst/>
            <a:gdLst>
              <a:gd name="connsiteX0" fmla="*/ 0 w 3038475"/>
              <a:gd name="connsiteY0" fmla="*/ 1181100 h 1374345"/>
              <a:gd name="connsiteX1" fmla="*/ 523875 w 3038475"/>
              <a:gd name="connsiteY1" fmla="*/ 742950 h 1374345"/>
              <a:gd name="connsiteX2" fmla="*/ 885825 w 3038475"/>
              <a:gd name="connsiteY2" fmla="*/ 914400 h 1374345"/>
              <a:gd name="connsiteX3" fmla="*/ 1209675 w 3038475"/>
              <a:gd name="connsiteY3" fmla="*/ 590550 h 1374345"/>
              <a:gd name="connsiteX4" fmla="*/ 1552575 w 3038475"/>
              <a:gd name="connsiteY4" fmla="*/ 1371600 h 1374345"/>
              <a:gd name="connsiteX5" fmla="*/ 1905000 w 3038475"/>
              <a:gd name="connsiteY5" fmla="*/ 266700 h 1374345"/>
              <a:gd name="connsiteX6" fmla="*/ 2209800 w 3038475"/>
              <a:gd name="connsiteY6" fmla="*/ 971550 h 1374345"/>
              <a:gd name="connsiteX7" fmla="*/ 2495550 w 3038475"/>
              <a:gd name="connsiteY7" fmla="*/ 523875 h 1374345"/>
              <a:gd name="connsiteX8" fmla="*/ 2705100 w 3038475"/>
              <a:gd name="connsiteY8" fmla="*/ 733425 h 1374345"/>
              <a:gd name="connsiteX9" fmla="*/ 3038475 w 3038475"/>
              <a:gd name="connsiteY9" fmla="*/ 0 h 1374345"/>
              <a:gd name="connsiteX0" fmla="*/ 0 w 3028950"/>
              <a:gd name="connsiteY0" fmla="*/ 381000 h 1374345"/>
              <a:gd name="connsiteX1" fmla="*/ 514350 w 3028950"/>
              <a:gd name="connsiteY1" fmla="*/ 742950 h 1374345"/>
              <a:gd name="connsiteX2" fmla="*/ 876300 w 3028950"/>
              <a:gd name="connsiteY2" fmla="*/ 914400 h 1374345"/>
              <a:gd name="connsiteX3" fmla="*/ 1200150 w 3028950"/>
              <a:gd name="connsiteY3" fmla="*/ 590550 h 1374345"/>
              <a:gd name="connsiteX4" fmla="*/ 1543050 w 3028950"/>
              <a:gd name="connsiteY4" fmla="*/ 1371600 h 1374345"/>
              <a:gd name="connsiteX5" fmla="*/ 1895475 w 3028950"/>
              <a:gd name="connsiteY5" fmla="*/ 266700 h 1374345"/>
              <a:gd name="connsiteX6" fmla="*/ 2200275 w 3028950"/>
              <a:gd name="connsiteY6" fmla="*/ 971550 h 1374345"/>
              <a:gd name="connsiteX7" fmla="*/ 2486025 w 3028950"/>
              <a:gd name="connsiteY7" fmla="*/ 523875 h 1374345"/>
              <a:gd name="connsiteX8" fmla="*/ 2695575 w 3028950"/>
              <a:gd name="connsiteY8" fmla="*/ 733425 h 1374345"/>
              <a:gd name="connsiteX9" fmla="*/ 3028950 w 3028950"/>
              <a:gd name="connsiteY9" fmla="*/ 0 h 1374345"/>
              <a:gd name="connsiteX0" fmla="*/ 0 w 3028950"/>
              <a:gd name="connsiteY0" fmla="*/ 381000 h 1374345"/>
              <a:gd name="connsiteX1" fmla="*/ 514350 w 3028950"/>
              <a:gd name="connsiteY1" fmla="*/ 742950 h 1374345"/>
              <a:gd name="connsiteX2" fmla="*/ 876300 w 3028950"/>
              <a:gd name="connsiteY2" fmla="*/ 914400 h 1374345"/>
              <a:gd name="connsiteX3" fmla="*/ 1200150 w 3028950"/>
              <a:gd name="connsiteY3" fmla="*/ 590550 h 1374345"/>
              <a:gd name="connsiteX4" fmla="*/ 1543050 w 3028950"/>
              <a:gd name="connsiteY4" fmla="*/ 1371600 h 1374345"/>
              <a:gd name="connsiteX5" fmla="*/ 1895475 w 3028950"/>
              <a:gd name="connsiteY5" fmla="*/ 266700 h 1374345"/>
              <a:gd name="connsiteX6" fmla="*/ 2200275 w 3028950"/>
              <a:gd name="connsiteY6" fmla="*/ 971550 h 1374345"/>
              <a:gd name="connsiteX7" fmla="*/ 2486025 w 3028950"/>
              <a:gd name="connsiteY7" fmla="*/ 523875 h 1374345"/>
              <a:gd name="connsiteX8" fmla="*/ 2695575 w 3028950"/>
              <a:gd name="connsiteY8" fmla="*/ 733425 h 1374345"/>
              <a:gd name="connsiteX9" fmla="*/ 3028950 w 3028950"/>
              <a:gd name="connsiteY9" fmla="*/ 0 h 1374345"/>
              <a:gd name="connsiteX0" fmla="*/ 0 w 3028950"/>
              <a:gd name="connsiteY0" fmla="*/ 381000 h 1374411"/>
              <a:gd name="connsiteX1" fmla="*/ 514350 w 3028950"/>
              <a:gd name="connsiteY1" fmla="*/ 742950 h 1374411"/>
              <a:gd name="connsiteX2" fmla="*/ 876300 w 3028950"/>
              <a:gd name="connsiteY2" fmla="*/ 800170 h 1374411"/>
              <a:gd name="connsiteX3" fmla="*/ 1200150 w 3028950"/>
              <a:gd name="connsiteY3" fmla="*/ 590550 h 1374411"/>
              <a:gd name="connsiteX4" fmla="*/ 1543050 w 3028950"/>
              <a:gd name="connsiteY4" fmla="*/ 1371600 h 1374411"/>
              <a:gd name="connsiteX5" fmla="*/ 1895475 w 3028950"/>
              <a:gd name="connsiteY5" fmla="*/ 266700 h 1374411"/>
              <a:gd name="connsiteX6" fmla="*/ 2200275 w 3028950"/>
              <a:gd name="connsiteY6" fmla="*/ 971550 h 1374411"/>
              <a:gd name="connsiteX7" fmla="*/ 2486025 w 3028950"/>
              <a:gd name="connsiteY7" fmla="*/ 523875 h 1374411"/>
              <a:gd name="connsiteX8" fmla="*/ 2695575 w 3028950"/>
              <a:gd name="connsiteY8" fmla="*/ 733425 h 1374411"/>
              <a:gd name="connsiteX9" fmla="*/ 3028950 w 3028950"/>
              <a:gd name="connsiteY9" fmla="*/ 0 h 1374411"/>
              <a:gd name="connsiteX0" fmla="*/ 0 w 3028950"/>
              <a:gd name="connsiteY0" fmla="*/ 381000 h 1374411"/>
              <a:gd name="connsiteX1" fmla="*/ 509137 w 3028950"/>
              <a:gd name="connsiteY1" fmla="*/ 673143 h 1374411"/>
              <a:gd name="connsiteX2" fmla="*/ 876300 w 3028950"/>
              <a:gd name="connsiteY2" fmla="*/ 800170 h 1374411"/>
              <a:gd name="connsiteX3" fmla="*/ 1200150 w 3028950"/>
              <a:gd name="connsiteY3" fmla="*/ 590550 h 1374411"/>
              <a:gd name="connsiteX4" fmla="*/ 1543050 w 3028950"/>
              <a:gd name="connsiteY4" fmla="*/ 1371600 h 1374411"/>
              <a:gd name="connsiteX5" fmla="*/ 1895475 w 3028950"/>
              <a:gd name="connsiteY5" fmla="*/ 266700 h 1374411"/>
              <a:gd name="connsiteX6" fmla="*/ 2200275 w 3028950"/>
              <a:gd name="connsiteY6" fmla="*/ 971550 h 1374411"/>
              <a:gd name="connsiteX7" fmla="*/ 2486025 w 3028950"/>
              <a:gd name="connsiteY7" fmla="*/ 523875 h 1374411"/>
              <a:gd name="connsiteX8" fmla="*/ 2695575 w 3028950"/>
              <a:gd name="connsiteY8" fmla="*/ 733425 h 1374411"/>
              <a:gd name="connsiteX9" fmla="*/ 3028950 w 3028950"/>
              <a:gd name="connsiteY9" fmla="*/ 0 h 1374411"/>
              <a:gd name="connsiteX0" fmla="*/ 0 w 3028950"/>
              <a:gd name="connsiteY0" fmla="*/ 381000 h 1374411"/>
              <a:gd name="connsiteX1" fmla="*/ 509137 w 3028950"/>
              <a:gd name="connsiteY1" fmla="*/ 673143 h 1374411"/>
              <a:gd name="connsiteX2" fmla="*/ 876300 w 3028950"/>
              <a:gd name="connsiteY2" fmla="*/ 800170 h 1374411"/>
              <a:gd name="connsiteX3" fmla="*/ 1200150 w 3028950"/>
              <a:gd name="connsiteY3" fmla="*/ 590550 h 1374411"/>
              <a:gd name="connsiteX4" fmla="*/ 1543050 w 3028950"/>
              <a:gd name="connsiteY4" fmla="*/ 1371600 h 1374411"/>
              <a:gd name="connsiteX5" fmla="*/ 1895475 w 3028950"/>
              <a:gd name="connsiteY5" fmla="*/ 266700 h 1374411"/>
              <a:gd name="connsiteX6" fmla="*/ 2200275 w 3028950"/>
              <a:gd name="connsiteY6" fmla="*/ 971550 h 1374411"/>
              <a:gd name="connsiteX7" fmla="*/ 2486025 w 3028950"/>
              <a:gd name="connsiteY7" fmla="*/ 523875 h 1374411"/>
              <a:gd name="connsiteX8" fmla="*/ 2695575 w 3028950"/>
              <a:gd name="connsiteY8" fmla="*/ 733425 h 1374411"/>
              <a:gd name="connsiteX9" fmla="*/ 3028950 w 3028950"/>
              <a:gd name="connsiteY9" fmla="*/ 0 h 1374411"/>
              <a:gd name="connsiteX0" fmla="*/ 0 w 3028950"/>
              <a:gd name="connsiteY0" fmla="*/ 381000 h 1374241"/>
              <a:gd name="connsiteX1" fmla="*/ 509137 w 3028950"/>
              <a:gd name="connsiteY1" fmla="*/ 673143 h 1374241"/>
              <a:gd name="connsiteX2" fmla="*/ 876300 w 3028950"/>
              <a:gd name="connsiteY2" fmla="*/ 800170 h 1374241"/>
              <a:gd name="connsiteX3" fmla="*/ 1200150 w 3028950"/>
              <a:gd name="connsiteY3" fmla="*/ 590550 h 1374241"/>
              <a:gd name="connsiteX4" fmla="*/ 1543050 w 3028950"/>
              <a:gd name="connsiteY4" fmla="*/ 1371600 h 1374241"/>
              <a:gd name="connsiteX5" fmla="*/ 1895475 w 3028950"/>
              <a:gd name="connsiteY5" fmla="*/ 266700 h 1374241"/>
              <a:gd name="connsiteX6" fmla="*/ 2200275 w 3028950"/>
              <a:gd name="connsiteY6" fmla="*/ 971550 h 1374241"/>
              <a:gd name="connsiteX7" fmla="*/ 2486025 w 3028950"/>
              <a:gd name="connsiteY7" fmla="*/ 523875 h 1374241"/>
              <a:gd name="connsiteX8" fmla="*/ 2695575 w 3028950"/>
              <a:gd name="connsiteY8" fmla="*/ 733425 h 1374241"/>
              <a:gd name="connsiteX9" fmla="*/ 3028950 w 3028950"/>
              <a:gd name="connsiteY9" fmla="*/ 0 h 1374241"/>
              <a:gd name="connsiteX0" fmla="*/ 0 w 3028950"/>
              <a:gd name="connsiteY0" fmla="*/ 381000 h 1374241"/>
              <a:gd name="connsiteX1" fmla="*/ 509137 w 3028950"/>
              <a:gd name="connsiteY1" fmla="*/ 673143 h 1374241"/>
              <a:gd name="connsiteX2" fmla="*/ 876300 w 3028950"/>
              <a:gd name="connsiteY2" fmla="*/ 800170 h 1374241"/>
              <a:gd name="connsiteX3" fmla="*/ 1200150 w 3028950"/>
              <a:gd name="connsiteY3" fmla="*/ 590550 h 1374241"/>
              <a:gd name="connsiteX4" fmla="*/ 1543050 w 3028950"/>
              <a:gd name="connsiteY4" fmla="*/ 1371600 h 1374241"/>
              <a:gd name="connsiteX5" fmla="*/ 1895475 w 3028950"/>
              <a:gd name="connsiteY5" fmla="*/ 266700 h 1374241"/>
              <a:gd name="connsiteX6" fmla="*/ 2200275 w 3028950"/>
              <a:gd name="connsiteY6" fmla="*/ 971550 h 1374241"/>
              <a:gd name="connsiteX7" fmla="*/ 2486025 w 3028950"/>
              <a:gd name="connsiteY7" fmla="*/ 523875 h 1374241"/>
              <a:gd name="connsiteX8" fmla="*/ 2695575 w 3028950"/>
              <a:gd name="connsiteY8" fmla="*/ 733425 h 1374241"/>
              <a:gd name="connsiteX9" fmla="*/ 3028950 w 3028950"/>
              <a:gd name="connsiteY9" fmla="*/ 0 h 1374241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0275 w 3028950"/>
              <a:gd name="connsiteY6" fmla="*/ 971550 h 1372819"/>
              <a:gd name="connsiteX7" fmla="*/ 2486025 w 3028950"/>
              <a:gd name="connsiteY7" fmla="*/ 523875 h 1372819"/>
              <a:gd name="connsiteX8" fmla="*/ 2695575 w 3028950"/>
              <a:gd name="connsiteY8" fmla="*/ 733425 h 1372819"/>
              <a:gd name="connsiteX9" fmla="*/ 3028950 w 3028950"/>
              <a:gd name="connsiteY9" fmla="*/ 0 h 1372819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5488 w 3028950"/>
              <a:gd name="connsiteY6" fmla="*/ 863666 h 1372819"/>
              <a:gd name="connsiteX7" fmla="*/ 2486025 w 3028950"/>
              <a:gd name="connsiteY7" fmla="*/ 523875 h 1372819"/>
              <a:gd name="connsiteX8" fmla="*/ 2695575 w 3028950"/>
              <a:gd name="connsiteY8" fmla="*/ 733425 h 1372819"/>
              <a:gd name="connsiteX9" fmla="*/ 3028950 w 3028950"/>
              <a:gd name="connsiteY9" fmla="*/ 0 h 1372819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5488 w 3028950"/>
              <a:gd name="connsiteY6" fmla="*/ 863666 h 1372819"/>
              <a:gd name="connsiteX7" fmla="*/ 2486025 w 3028950"/>
              <a:gd name="connsiteY7" fmla="*/ 523875 h 1372819"/>
              <a:gd name="connsiteX8" fmla="*/ 2674723 w 3028950"/>
              <a:gd name="connsiteY8" fmla="*/ 625541 h 1372819"/>
              <a:gd name="connsiteX9" fmla="*/ 3028950 w 3028950"/>
              <a:gd name="connsiteY9" fmla="*/ 0 h 1372819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5488 w 3028950"/>
              <a:gd name="connsiteY6" fmla="*/ 863666 h 1372819"/>
              <a:gd name="connsiteX7" fmla="*/ 2486025 w 3028950"/>
              <a:gd name="connsiteY7" fmla="*/ 523875 h 1372819"/>
              <a:gd name="connsiteX8" fmla="*/ 2674723 w 3028950"/>
              <a:gd name="connsiteY8" fmla="*/ 625541 h 1372819"/>
              <a:gd name="connsiteX9" fmla="*/ 3028950 w 3028950"/>
              <a:gd name="connsiteY9" fmla="*/ 0 h 1372819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5488 w 3028950"/>
              <a:gd name="connsiteY6" fmla="*/ 863666 h 1372819"/>
              <a:gd name="connsiteX7" fmla="*/ 2486025 w 3028950"/>
              <a:gd name="connsiteY7" fmla="*/ 523875 h 1372819"/>
              <a:gd name="connsiteX8" fmla="*/ 2674723 w 3028950"/>
              <a:gd name="connsiteY8" fmla="*/ 625541 h 1372819"/>
              <a:gd name="connsiteX9" fmla="*/ 3028950 w 3028950"/>
              <a:gd name="connsiteY9" fmla="*/ 0 h 1372819"/>
              <a:gd name="connsiteX0" fmla="*/ 0 w 3028950"/>
              <a:gd name="connsiteY0" fmla="*/ 381000 h 1455290"/>
              <a:gd name="connsiteX1" fmla="*/ 509137 w 3028950"/>
              <a:gd name="connsiteY1" fmla="*/ 673143 h 1455290"/>
              <a:gd name="connsiteX2" fmla="*/ 876300 w 3028950"/>
              <a:gd name="connsiteY2" fmla="*/ 800170 h 1455290"/>
              <a:gd name="connsiteX3" fmla="*/ 1200150 w 3028950"/>
              <a:gd name="connsiteY3" fmla="*/ 590550 h 1455290"/>
              <a:gd name="connsiteX4" fmla="*/ 1543050 w 3028950"/>
              <a:gd name="connsiteY4" fmla="*/ 1454099 h 1455290"/>
              <a:gd name="connsiteX5" fmla="*/ 1905901 w 3028950"/>
              <a:gd name="connsiteY5" fmla="*/ 374584 h 1455290"/>
              <a:gd name="connsiteX6" fmla="*/ 2205488 w 3028950"/>
              <a:gd name="connsiteY6" fmla="*/ 863666 h 1455290"/>
              <a:gd name="connsiteX7" fmla="*/ 2486025 w 3028950"/>
              <a:gd name="connsiteY7" fmla="*/ 523875 h 1455290"/>
              <a:gd name="connsiteX8" fmla="*/ 2674723 w 3028950"/>
              <a:gd name="connsiteY8" fmla="*/ 625541 h 1455290"/>
              <a:gd name="connsiteX9" fmla="*/ 3028950 w 3028950"/>
              <a:gd name="connsiteY9" fmla="*/ 0 h 1455290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863666 h 1454706"/>
              <a:gd name="connsiteX7" fmla="*/ 2486025 w 3028950"/>
              <a:gd name="connsiteY7" fmla="*/ 523875 h 1454706"/>
              <a:gd name="connsiteX8" fmla="*/ 2674723 w 3028950"/>
              <a:gd name="connsiteY8" fmla="*/ 625541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863666 h 1454706"/>
              <a:gd name="connsiteX7" fmla="*/ 2486025 w 3028950"/>
              <a:gd name="connsiteY7" fmla="*/ 523875 h 1454706"/>
              <a:gd name="connsiteX8" fmla="*/ 2674723 w 3028950"/>
              <a:gd name="connsiteY8" fmla="*/ 625541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914435 h 1454706"/>
              <a:gd name="connsiteX7" fmla="*/ 2486025 w 3028950"/>
              <a:gd name="connsiteY7" fmla="*/ 523875 h 1454706"/>
              <a:gd name="connsiteX8" fmla="*/ 2674723 w 3028950"/>
              <a:gd name="connsiteY8" fmla="*/ 625541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914435 h 1454706"/>
              <a:gd name="connsiteX7" fmla="*/ 2482043 w 3028950"/>
              <a:gd name="connsiteY7" fmla="*/ 388139 h 1454706"/>
              <a:gd name="connsiteX8" fmla="*/ 2674723 w 3028950"/>
              <a:gd name="connsiteY8" fmla="*/ 625541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914435 h 1454706"/>
              <a:gd name="connsiteX7" fmla="*/ 2482043 w 3028950"/>
              <a:gd name="connsiteY7" fmla="*/ 388139 h 1454706"/>
              <a:gd name="connsiteX8" fmla="*/ 2702597 w 3028950"/>
              <a:gd name="connsiteY8" fmla="*/ 470414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914435 h 1454706"/>
              <a:gd name="connsiteX7" fmla="*/ 2482043 w 3028950"/>
              <a:gd name="connsiteY7" fmla="*/ 388139 h 1454706"/>
              <a:gd name="connsiteX8" fmla="*/ 2702597 w 3028950"/>
              <a:gd name="connsiteY8" fmla="*/ 470414 h 1454706"/>
              <a:gd name="connsiteX9" fmla="*/ 3028950 w 3028950"/>
              <a:gd name="connsiteY9" fmla="*/ 0 h 1454706"/>
              <a:gd name="connsiteX0" fmla="*/ 0 w 3028950"/>
              <a:gd name="connsiteY0" fmla="*/ 381000 h 1454425"/>
              <a:gd name="connsiteX1" fmla="*/ 509137 w 3028950"/>
              <a:gd name="connsiteY1" fmla="*/ 673143 h 1454425"/>
              <a:gd name="connsiteX2" fmla="*/ 876300 w 3028950"/>
              <a:gd name="connsiteY2" fmla="*/ 800170 h 1454425"/>
              <a:gd name="connsiteX3" fmla="*/ 1200150 w 3028950"/>
              <a:gd name="connsiteY3" fmla="*/ 551768 h 1454425"/>
              <a:gd name="connsiteX4" fmla="*/ 1543050 w 3028950"/>
              <a:gd name="connsiteY4" fmla="*/ 1454099 h 1454425"/>
              <a:gd name="connsiteX5" fmla="*/ 1905901 w 3028950"/>
              <a:gd name="connsiteY5" fmla="*/ 438045 h 1454425"/>
              <a:gd name="connsiteX6" fmla="*/ 2205488 w 3028950"/>
              <a:gd name="connsiteY6" fmla="*/ 914435 h 1454425"/>
              <a:gd name="connsiteX7" fmla="*/ 2482043 w 3028950"/>
              <a:gd name="connsiteY7" fmla="*/ 388139 h 1454425"/>
              <a:gd name="connsiteX8" fmla="*/ 2702597 w 3028950"/>
              <a:gd name="connsiteY8" fmla="*/ 470414 h 1454425"/>
              <a:gd name="connsiteX9" fmla="*/ 3028950 w 3028950"/>
              <a:gd name="connsiteY9" fmla="*/ 0 h 1454425"/>
              <a:gd name="connsiteX0" fmla="*/ 0 w 3028950"/>
              <a:gd name="connsiteY0" fmla="*/ 381000 h 1454388"/>
              <a:gd name="connsiteX1" fmla="*/ 509137 w 3028950"/>
              <a:gd name="connsiteY1" fmla="*/ 673143 h 1454388"/>
              <a:gd name="connsiteX2" fmla="*/ 876300 w 3028950"/>
              <a:gd name="connsiteY2" fmla="*/ 800170 h 1454388"/>
              <a:gd name="connsiteX3" fmla="*/ 1200150 w 3028950"/>
              <a:gd name="connsiteY3" fmla="*/ 551768 h 1454388"/>
              <a:gd name="connsiteX4" fmla="*/ 1543050 w 3028950"/>
              <a:gd name="connsiteY4" fmla="*/ 1454099 h 1454388"/>
              <a:gd name="connsiteX5" fmla="*/ 1905901 w 3028950"/>
              <a:gd name="connsiteY5" fmla="*/ 438045 h 1454388"/>
              <a:gd name="connsiteX6" fmla="*/ 2205488 w 3028950"/>
              <a:gd name="connsiteY6" fmla="*/ 914435 h 1454388"/>
              <a:gd name="connsiteX7" fmla="*/ 2482043 w 3028950"/>
              <a:gd name="connsiteY7" fmla="*/ 388139 h 1454388"/>
              <a:gd name="connsiteX8" fmla="*/ 2702597 w 3028950"/>
              <a:gd name="connsiteY8" fmla="*/ 470414 h 1454388"/>
              <a:gd name="connsiteX9" fmla="*/ 3028950 w 3028950"/>
              <a:gd name="connsiteY9" fmla="*/ 0 h 1454388"/>
              <a:gd name="connsiteX0" fmla="*/ 0 w 3028950"/>
              <a:gd name="connsiteY0" fmla="*/ 381000 h 1454414"/>
              <a:gd name="connsiteX1" fmla="*/ 509137 w 3028950"/>
              <a:gd name="connsiteY1" fmla="*/ 673143 h 1454414"/>
              <a:gd name="connsiteX2" fmla="*/ 876300 w 3028950"/>
              <a:gd name="connsiteY2" fmla="*/ 800170 h 1454414"/>
              <a:gd name="connsiteX3" fmla="*/ 1176258 w 3028950"/>
              <a:gd name="connsiteY3" fmla="*/ 556615 h 1454414"/>
              <a:gd name="connsiteX4" fmla="*/ 1543050 w 3028950"/>
              <a:gd name="connsiteY4" fmla="*/ 1454099 h 1454414"/>
              <a:gd name="connsiteX5" fmla="*/ 1905901 w 3028950"/>
              <a:gd name="connsiteY5" fmla="*/ 438045 h 1454414"/>
              <a:gd name="connsiteX6" fmla="*/ 2205488 w 3028950"/>
              <a:gd name="connsiteY6" fmla="*/ 914435 h 1454414"/>
              <a:gd name="connsiteX7" fmla="*/ 2482043 w 3028950"/>
              <a:gd name="connsiteY7" fmla="*/ 388139 h 1454414"/>
              <a:gd name="connsiteX8" fmla="*/ 2702597 w 3028950"/>
              <a:gd name="connsiteY8" fmla="*/ 470414 h 1454414"/>
              <a:gd name="connsiteX9" fmla="*/ 3028950 w 3028950"/>
              <a:gd name="connsiteY9" fmla="*/ 0 h 1454414"/>
              <a:gd name="connsiteX0" fmla="*/ 0 w 3028950"/>
              <a:gd name="connsiteY0" fmla="*/ 381000 h 1454414"/>
              <a:gd name="connsiteX1" fmla="*/ 525065 w 3028950"/>
              <a:gd name="connsiteY1" fmla="*/ 532559 h 1454414"/>
              <a:gd name="connsiteX2" fmla="*/ 876300 w 3028950"/>
              <a:gd name="connsiteY2" fmla="*/ 800170 h 1454414"/>
              <a:gd name="connsiteX3" fmla="*/ 1176258 w 3028950"/>
              <a:gd name="connsiteY3" fmla="*/ 556615 h 1454414"/>
              <a:gd name="connsiteX4" fmla="*/ 1543050 w 3028950"/>
              <a:gd name="connsiteY4" fmla="*/ 1454099 h 1454414"/>
              <a:gd name="connsiteX5" fmla="*/ 1905901 w 3028950"/>
              <a:gd name="connsiteY5" fmla="*/ 438045 h 1454414"/>
              <a:gd name="connsiteX6" fmla="*/ 2205488 w 3028950"/>
              <a:gd name="connsiteY6" fmla="*/ 914435 h 1454414"/>
              <a:gd name="connsiteX7" fmla="*/ 2482043 w 3028950"/>
              <a:gd name="connsiteY7" fmla="*/ 388139 h 1454414"/>
              <a:gd name="connsiteX8" fmla="*/ 2702597 w 3028950"/>
              <a:gd name="connsiteY8" fmla="*/ 470414 h 1454414"/>
              <a:gd name="connsiteX9" fmla="*/ 3028950 w 3028950"/>
              <a:gd name="connsiteY9" fmla="*/ 0 h 1454414"/>
              <a:gd name="connsiteX0" fmla="*/ 0 w 3028950"/>
              <a:gd name="connsiteY0" fmla="*/ 381000 h 1454414"/>
              <a:gd name="connsiteX1" fmla="*/ 525065 w 3028950"/>
              <a:gd name="connsiteY1" fmla="*/ 532559 h 1454414"/>
              <a:gd name="connsiteX2" fmla="*/ 876300 w 3028950"/>
              <a:gd name="connsiteY2" fmla="*/ 800170 h 1454414"/>
              <a:gd name="connsiteX3" fmla="*/ 1176258 w 3028950"/>
              <a:gd name="connsiteY3" fmla="*/ 556615 h 1454414"/>
              <a:gd name="connsiteX4" fmla="*/ 1543050 w 3028950"/>
              <a:gd name="connsiteY4" fmla="*/ 1454099 h 1454414"/>
              <a:gd name="connsiteX5" fmla="*/ 1905901 w 3028950"/>
              <a:gd name="connsiteY5" fmla="*/ 438045 h 1454414"/>
              <a:gd name="connsiteX6" fmla="*/ 2205488 w 3028950"/>
              <a:gd name="connsiteY6" fmla="*/ 914435 h 1454414"/>
              <a:gd name="connsiteX7" fmla="*/ 2482043 w 3028950"/>
              <a:gd name="connsiteY7" fmla="*/ 388139 h 1454414"/>
              <a:gd name="connsiteX8" fmla="*/ 2702597 w 3028950"/>
              <a:gd name="connsiteY8" fmla="*/ 470414 h 1454414"/>
              <a:gd name="connsiteX9" fmla="*/ 3028950 w 3028950"/>
              <a:gd name="connsiteY9" fmla="*/ 0 h 1454414"/>
              <a:gd name="connsiteX0" fmla="*/ 0 w 3036914"/>
              <a:gd name="connsiteY0" fmla="*/ 259807 h 1454414"/>
              <a:gd name="connsiteX1" fmla="*/ 533029 w 3036914"/>
              <a:gd name="connsiteY1" fmla="*/ 532559 h 1454414"/>
              <a:gd name="connsiteX2" fmla="*/ 884264 w 3036914"/>
              <a:gd name="connsiteY2" fmla="*/ 800170 h 1454414"/>
              <a:gd name="connsiteX3" fmla="*/ 1184222 w 3036914"/>
              <a:gd name="connsiteY3" fmla="*/ 556615 h 1454414"/>
              <a:gd name="connsiteX4" fmla="*/ 1551014 w 3036914"/>
              <a:gd name="connsiteY4" fmla="*/ 1454099 h 1454414"/>
              <a:gd name="connsiteX5" fmla="*/ 1913865 w 3036914"/>
              <a:gd name="connsiteY5" fmla="*/ 438045 h 1454414"/>
              <a:gd name="connsiteX6" fmla="*/ 2213452 w 3036914"/>
              <a:gd name="connsiteY6" fmla="*/ 914435 h 1454414"/>
              <a:gd name="connsiteX7" fmla="*/ 2490007 w 3036914"/>
              <a:gd name="connsiteY7" fmla="*/ 388139 h 1454414"/>
              <a:gd name="connsiteX8" fmla="*/ 2710561 w 3036914"/>
              <a:gd name="connsiteY8" fmla="*/ 470414 h 1454414"/>
              <a:gd name="connsiteX9" fmla="*/ 3036914 w 3036914"/>
              <a:gd name="connsiteY9" fmla="*/ 0 h 1454414"/>
              <a:gd name="connsiteX0" fmla="*/ 0 w 3036914"/>
              <a:gd name="connsiteY0" fmla="*/ 259807 h 1454414"/>
              <a:gd name="connsiteX1" fmla="*/ 533029 w 3036914"/>
              <a:gd name="connsiteY1" fmla="*/ 532559 h 1454414"/>
              <a:gd name="connsiteX2" fmla="*/ 884264 w 3036914"/>
              <a:gd name="connsiteY2" fmla="*/ 800170 h 1454414"/>
              <a:gd name="connsiteX3" fmla="*/ 1184222 w 3036914"/>
              <a:gd name="connsiteY3" fmla="*/ 556615 h 1454414"/>
              <a:gd name="connsiteX4" fmla="*/ 1551014 w 3036914"/>
              <a:gd name="connsiteY4" fmla="*/ 1454099 h 1454414"/>
              <a:gd name="connsiteX5" fmla="*/ 1913865 w 3036914"/>
              <a:gd name="connsiteY5" fmla="*/ 438045 h 1454414"/>
              <a:gd name="connsiteX6" fmla="*/ 2213452 w 3036914"/>
              <a:gd name="connsiteY6" fmla="*/ 914435 h 1454414"/>
              <a:gd name="connsiteX7" fmla="*/ 2490007 w 3036914"/>
              <a:gd name="connsiteY7" fmla="*/ 388139 h 1454414"/>
              <a:gd name="connsiteX8" fmla="*/ 2710561 w 3036914"/>
              <a:gd name="connsiteY8" fmla="*/ 470414 h 1454414"/>
              <a:gd name="connsiteX9" fmla="*/ 3036914 w 3036914"/>
              <a:gd name="connsiteY9" fmla="*/ 0 h 145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36914" h="1454414">
                <a:moveTo>
                  <a:pt x="0" y="259807"/>
                </a:moveTo>
                <a:cubicBezTo>
                  <a:pt x="146197" y="557064"/>
                  <a:pt x="385652" y="442499"/>
                  <a:pt x="533029" y="532559"/>
                </a:cubicBezTo>
                <a:cubicBezTo>
                  <a:pt x="680406" y="622619"/>
                  <a:pt x="775732" y="796161"/>
                  <a:pt x="884264" y="800170"/>
                </a:cubicBezTo>
                <a:cubicBezTo>
                  <a:pt x="992796" y="804179"/>
                  <a:pt x="1069115" y="554277"/>
                  <a:pt x="1184222" y="556615"/>
                </a:cubicBezTo>
                <a:cubicBezTo>
                  <a:pt x="1299329" y="558953"/>
                  <a:pt x="1429407" y="1473861"/>
                  <a:pt x="1551014" y="1454099"/>
                </a:cubicBezTo>
                <a:cubicBezTo>
                  <a:pt x="1672621" y="1434337"/>
                  <a:pt x="1803459" y="527989"/>
                  <a:pt x="1913865" y="438045"/>
                </a:cubicBezTo>
                <a:cubicBezTo>
                  <a:pt x="2024271" y="348101"/>
                  <a:pt x="2117428" y="922753"/>
                  <a:pt x="2213452" y="914435"/>
                </a:cubicBezTo>
                <a:cubicBezTo>
                  <a:pt x="2309476" y="906117"/>
                  <a:pt x="2407156" y="462142"/>
                  <a:pt x="2490007" y="388139"/>
                </a:cubicBezTo>
                <a:cubicBezTo>
                  <a:pt x="2572858" y="314136"/>
                  <a:pt x="2603482" y="481779"/>
                  <a:pt x="2710561" y="470414"/>
                </a:cubicBezTo>
                <a:cubicBezTo>
                  <a:pt x="2817640" y="459049"/>
                  <a:pt x="2915470" y="323056"/>
                  <a:pt x="3036914" y="0"/>
                </a:cubicBezTo>
              </a:path>
            </a:pathLst>
          </a:custGeom>
          <a:noFill/>
          <a:ln w="1270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" name="Freeform 60"/>
          <p:cNvSpPr/>
          <p:nvPr/>
        </p:nvSpPr>
        <p:spPr bwMode="auto">
          <a:xfrm flipV="1">
            <a:off x="1021368" y="4830154"/>
            <a:ext cx="4830172" cy="1551255"/>
          </a:xfrm>
          <a:custGeom>
            <a:avLst/>
            <a:gdLst>
              <a:gd name="connsiteX0" fmla="*/ 0 w 3038475"/>
              <a:gd name="connsiteY0" fmla="*/ 1181100 h 1374345"/>
              <a:gd name="connsiteX1" fmla="*/ 523875 w 3038475"/>
              <a:gd name="connsiteY1" fmla="*/ 742950 h 1374345"/>
              <a:gd name="connsiteX2" fmla="*/ 885825 w 3038475"/>
              <a:gd name="connsiteY2" fmla="*/ 914400 h 1374345"/>
              <a:gd name="connsiteX3" fmla="*/ 1209675 w 3038475"/>
              <a:gd name="connsiteY3" fmla="*/ 590550 h 1374345"/>
              <a:gd name="connsiteX4" fmla="*/ 1552575 w 3038475"/>
              <a:gd name="connsiteY4" fmla="*/ 1371600 h 1374345"/>
              <a:gd name="connsiteX5" fmla="*/ 1905000 w 3038475"/>
              <a:gd name="connsiteY5" fmla="*/ 266700 h 1374345"/>
              <a:gd name="connsiteX6" fmla="*/ 2209800 w 3038475"/>
              <a:gd name="connsiteY6" fmla="*/ 971550 h 1374345"/>
              <a:gd name="connsiteX7" fmla="*/ 2495550 w 3038475"/>
              <a:gd name="connsiteY7" fmla="*/ 523875 h 1374345"/>
              <a:gd name="connsiteX8" fmla="*/ 2705100 w 3038475"/>
              <a:gd name="connsiteY8" fmla="*/ 733425 h 1374345"/>
              <a:gd name="connsiteX9" fmla="*/ 3038475 w 3038475"/>
              <a:gd name="connsiteY9" fmla="*/ 0 h 1374345"/>
              <a:gd name="connsiteX0" fmla="*/ 0 w 3028950"/>
              <a:gd name="connsiteY0" fmla="*/ 381000 h 1374345"/>
              <a:gd name="connsiteX1" fmla="*/ 514350 w 3028950"/>
              <a:gd name="connsiteY1" fmla="*/ 742950 h 1374345"/>
              <a:gd name="connsiteX2" fmla="*/ 876300 w 3028950"/>
              <a:gd name="connsiteY2" fmla="*/ 914400 h 1374345"/>
              <a:gd name="connsiteX3" fmla="*/ 1200150 w 3028950"/>
              <a:gd name="connsiteY3" fmla="*/ 590550 h 1374345"/>
              <a:gd name="connsiteX4" fmla="*/ 1543050 w 3028950"/>
              <a:gd name="connsiteY4" fmla="*/ 1371600 h 1374345"/>
              <a:gd name="connsiteX5" fmla="*/ 1895475 w 3028950"/>
              <a:gd name="connsiteY5" fmla="*/ 266700 h 1374345"/>
              <a:gd name="connsiteX6" fmla="*/ 2200275 w 3028950"/>
              <a:gd name="connsiteY6" fmla="*/ 971550 h 1374345"/>
              <a:gd name="connsiteX7" fmla="*/ 2486025 w 3028950"/>
              <a:gd name="connsiteY7" fmla="*/ 523875 h 1374345"/>
              <a:gd name="connsiteX8" fmla="*/ 2695575 w 3028950"/>
              <a:gd name="connsiteY8" fmla="*/ 733425 h 1374345"/>
              <a:gd name="connsiteX9" fmla="*/ 3028950 w 3028950"/>
              <a:gd name="connsiteY9" fmla="*/ 0 h 1374345"/>
              <a:gd name="connsiteX0" fmla="*/ 0 w 3028950"/>
              <a:gd name="connsiteY0" fmla="*/ 381000 h 1374345"/>
              <a:gd name="connsiteX1" fmla="*/ 514350 w 3028950"/>
              <a:gd name="connsiteY1" fmla="*/ 742950 h 1374345"/>
              <a:gd name="connsiteX2" fmla="*/ 876300 w 3028950"/>
              <a:gd name="connsiteY2" fmla="*/ 914400 h 1374345"/>
              <a:gd name="connsiteX3" fmla="*/ 1200150 w 3028950"/>
              <a:gd name="connsiteY3" fmla="*/ 590550 h 1374345"/>
              <a:gd name="connsiteX4" fmla="*/ 1543050 w 3028950"/>
              <a:gd name="connsiteY4" fmla="*/ 1371600 h 1374345"/>
              <a:gd name="connsiteX5" fmla="*/ 1895475 w 3028950"/>
              <a:gd name="connsiteY5" fmla="*/ 266700 h 1374345"/>
              <a:gd name="connsiteX6" fmla="*/ 2200275 w 3028950"/>
              <a:gd name="connsiteY6" fmla="*/ 971550 h 1374345"/>
              <a:gd name="connsiteX7" fmla="*/ 2486025 w 3028950"/>
              <a:gd name="connsiteY7" fmla="*/ 523875 h 1374345"/>
              <a:gd name="connsiteX8" fmla="*/ 2695575 w 3028950"/>
              <a:gd name="connsiteY8" fmla="*/ 733425 h 1374345"/>
              <a:gd name="connsiteX9" fmla="*/ 3028950 w 3028950"/>
              <a:gd name="connsiteY9" fmla="*/ 0 h 137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28950" h="1374345">
                <a:moveTo>
                  <a:pt x="0" y="381000"/>
                </a:moveTo>
                <a:cubicBezTo>
                  <a:pt x="102394" y="746125"/>
                  <a:pt x="368300" y="654050"/>
                  <a:pt x="514350" y="742950"/>
                </a:cubicBezTo>
                <a:cubicBezTo>
                  <a:pt x="660400" y="831850"/>
                  <a:pt x="762000" y="939800"/>
                  <a:pt x="876300" y="914400"/>
                </a:cubicBezTo>
                <a:cubicBezTo>
                  <a:pt x="990600" y="889000"/>
                  <a:pt x="1089025" y="514350"/>
                  <a:pt x="1200150" y="590550"/>
                </a:cubicBezTo>
                <a:cubicBezTo>
                  <a:pt x="1311275" y="666750"/>
                  <a:pt x="1427163" y="1425575"/>
                  <a:pt x="1543050" y="1371600"/>
                </a:cubicBezTo>
                <a:cubicBezTo>
                  <a:pt x="1658937" y="1317625"/>
                  <a:pt x="1785938" y="333375"/>
                  <a:pt x="1895475" y="266700"/>
                </a:cubicBezTo>
                <a:cubicBezTo>
                  <a:pt x="2005013" y="200025"/>
                  <a:pt x="2101850" y="928687"/>
                  <a:pt x="2200275" y="971550"/>
                </a:cubicBezTo>
                <a:cubicBezTo>
                  <a:pt x="2298700" y="1014413"/>
                  <a:pt x="2403475" y="563562"/>
                  <a:pt x="2486025" y="523875"/>
                </a:cubicBezTo>
                <a:cubicBezTo>
                  <a:pt x="2568575" y="484188"/>
                  <a:pt x="2605088" y="820737"/>
                  <a:pt x="2695575" y="733425"/>
                </a:cubicBezTo>
                <a:cubicBezTo>
                  <a:pt x="2786062" y="646113"/>
                  <a:pt x="2907506" y="323056"/>
                  <a:pt x="3028950" y="0"/>
                </a:cubicBezTo>
              </a:path>
            </a:pathLst>
          </a:custGeom>
          <a:noFill/>
          <a:ln w="12700" cap="flat" cmpd="sng" algn="ctr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Freeform 61"/>
          <p:cNvSpPr/>
          <p:nvPr/>
        </p:nvSpPr>
        <p:spPr bwMode="auto">
          <a:xfrm flipV="1">
            <a:off x="1008682" y="4135865"/>
            <a:ext cx="4842872" cy="2245544"/>
          </a:xfrm>
          <a:custGeom>
            <a:avLst/>
            <a:gdLst>
              <a:gd name="connsiteX0" fmla="*/ 0 w 3038475"/>
              <a:gd name="connsiteY0" fmla="*/ 1181100 h 1374345"/>
              <a:gd name="connsiteX1" fmla="*/ 523875 w 3038475"/>
              <a:gd name="connsiteY1" fmla="*/ 742950 h 1374345"/>
              <a:gd name="connsiteX2" fmla="*/ 885825 w 3038475"/>
              <a:gd name="connsiteY2" fmla="*/ 914400 h 1374345"/>
              <a:gd name="connsiteX3" fmla="*/ 1209675 w 3038475"/>
              <a:gd name="connsiteY3" fmla="*/ 590550 h 1374345"/>
              <a:gd name="connsiteX4" fmla="*/ 1552575 w 3038475"/>
              <a:gd name="connsiteY4" fmla="*/ 1371600 h 1374345"/>
              <a:gd name="connsiteX5" fmla="*/ 1905000 w 3038475"/>
              <a:gd name="connsiteY5" fmla="*/ 266700 h 1374345"/>
              <a:gd name="connsiteX6" fmla="*/ 2209800 w 3038475"/>
              <a:gd name="connsiteY6" fmla="*/ 971550 h 1374345"/>
              <a:gd name="connsiteX7" fmla="*/ 2495550 w 3038475"/>
              <a:gd name="connsiteY7" fmla="*/ 523875 h 1374345"/>
              <a:gd name="connsiteX8" fmla="*/ 2705100 w 3038475"/>
              <a:gd name="connsiteY8" fmla="*/ 733425 h 1374345"/>
              <a:gd name="connsiteX9" fmla="*/ 3038475 w 3038475"/>
              <a:gd name="connsiteY9" fmla="*/ 0 h 1374345"/>
              <a:gd name="connsiteX0" fmla="*/ 0 w 3028950"/>
              <a:gd name="connsiteY0" fmla="*/ 381000 h 1374345"/>
              <a:gd name="connsiteX1" fmla="*/ 514350 w 3028950"/>
              <a:gd name="connsiteY1" fmla="*/ 742950 h 1374345"/>
              <a:gd name="connsiteX2" fmla="*/ 876300 w 3028950"/>
              <a:gd name="connsiteY2" fmla="*/ 914400 h 1374345"/>
              <a:gd name="connsiteX3" fmla="*/ 1200150 w 3028950"/>
              <a:gd name="connsiteY3" fmla="*/ 590550 h 1374345"/>
              <a:gd name="connsiteX4" fmla="*/ 1543050 w 3028950"/>
              <a:gd name="connsiteY4" fmla="*/ 1371600 h 1374345"/>
              <a:gd name="connsiteX5" fmla="*/ 1895475 w 3028950"/>
              <a:gd name="connsiteY5" fmla="*/ 266700 h 1374345"/>
              <a:gd name="connsiteX6" fmla="*/ 2200275 w 3028950"/>
              <a:gd name="connsiteY6" fmla="*/ 971550 h 1374345"/>
              <a:gd name="connsiteX7" fmla="*/ 2486025 w 3028950"/>
              <a:gd name="connsiteY7" fmla="*/ 523875 h 1374345"/>
              <a:gd name="connsiteX8" fmla="*/ 2695575 w 3028950"/>
              <a:gd name="connsiteY8" fmla="*/ 733425 h 1374345"/>
              <a:gd name="connsiteX9" fmla="*/ 3028950 w 3028950"/>
              <a:gd name="connsiteY9" fmla="*/ 0 h 1374345"/>
              <a:gd name="connsiteX0" fmla="*/ 0 w 3028950"/>
              <a:gd name="connsiteY0" fmla="*/ 381000 h 1374345"/>
              <a:gd name="connsiteX1" fmla="*/ 514350 w 3028950"/>
              <a:gd name="connsiteY1" fmla="*/ 742950 h 1374345"/>
              <a:gd name="connsiteX2" fmla="*/ 876300 w 3028950"/>
              <a:gd name="connsiteY2" fmla="*/ 914400 h 1374345"/>
              <a:gd name="connsiteX3" fmla="*/ 1200150 w 3028950"/>
              <a:gd name="connsiteY3" fmla="*/ 590550 h 1374345"/>
              <a:gd name="connsiteX4" fmla="*/ 1543050 w 3028950"/>
              <a:gd name="connsiteY4" fmla="*/ 1371600 h 1374345"/>
              <a:gd name="connsiteX5" fmla="*/ 1895475 w 3028950"/>
              <a:gd name="connsiteY5" fmla="*/ 266700 h 1374345"/>
              <a:gd name="connsiteX6" fmla="*/ 2200275 w 3028950"/>
              <a:gd name="connsiteY6" fmla="*/ 971550 h 1374345"/>
              <a:gd name="connsiteX7" fmla="*/ 2486025 w 3028950"/>
              <a:gd name="connsiteY7" fmla="*/ 523875 h 1374345"/>
              <a:gd name="connsiteX8" fmla="*/ 2695575 w 3028950"/>
              <a:gd name="connsiteY8" fmla="*/ 733425 h 1374345"/>
              <a:gd name="connsiteX9" fmla="*/ 3028950 w 3028950"/>
              <a:gd name="connsiteY9" fmla="*/ 0 h 1374345"/>
              <a:gd name="connsiteX0" fmla="*/ 0 w 3028950"/>
              <a:gd name="connsiteY0" fmla="*/ 381000 h 1374411"/>
              <a:gd name="connsiteX1" fmla="*/ 514350 w 3028950"/>
              <a:gd name="connsiteY1" fmla="*/ 742950 h 1374411"/>
              <a:gd name="connsiteX2" fmla="*/ 876300 w 3028950"/>
              <a:gd name="connsiteY2" fmla="*/ 800170 h 1374411"/>
              <a:gd name="connsiteX3" fmla="*/ 1200150 w 3028950"/>
              <a:gd name="connsiteY3" fmla="*/ 590550 h 1374411"/>
              <a:gd name="connsiteX4" fmla="*/ 1543050 w 3028950"/>
              <a:gd name="connsiteY4" fmla="*/ 1371600 h 1374411"/>
              <a:gd name="connsiteX5" fmla="*/ 1895475 w 3028950"/>
              <a:gd name="connsiteY5" fmla="*/ 266700 h 1374411"/>
              <a:gd name="connsiteX6" fmla="*/ 2200275 w 3028950"/>
              <a:gd name="connsiteY6" fmla="*/ 971550 h 1374411"/>
              <a:gd name="connsiteX7" fmla="*/ 2486025 w 3028950"/>
              <a:gd name="connsiteY7" fmla="*/ 523875 h 1374411"/>
              <a:gd name="connsiteX8" fmla="*/ 2695575 w 3028950"/>
              <a:gd name="connsiteY8" fmla="*/ 733425 h 1374411"/>
              <a:gd name="connsiteX9" fmla="*/ 3028950 w 3028950"/>
              <a:gd name="connsiteY9" fmla="*/ 0 h 1374411"/>
              <a:gd name="connsiteX0" fmla="*/ 0 w 3028950"/>
              <a:gd name="connsiteY0" fmla="*/ 381000 h 1374411"/>
              <a:gd name="connsiteX1" fmla="*/ 509137 w 3028950"/>
              <a:gd name="connsiteY1" fmla="*/ 673143 h 1374411"/>
              <a:gd name="connsiteX2" fmla="*/ 876300 w 3028950"/>
              <a:gd name="connsiteY2" fmla="*/ 800170 h 1374411"/>
              <a:gd name="connsiteX3" fmla="*/ 1200150 w 3028950"/>
              <a:gd name="connsiteY3" fmla="*/ 590550 h 1374411"/>
              <a:gd name="connsiteX4" fmla="*/ 1543050 w 3028950"/>
              <a:gd name="connsiteY4" fmla="*/ 1371600 h 1374411"/>
              <a:gd name="connsiteX5" fmla="*/ 1895475 w 3028950"/>
              <a:gd name="connsiteY5" fmla="*/ 266700 h 1374411"/>
              <a:gd name="connsiteX6" fmla="*/ 2200275 w 3028950"/>
              <a:gd name="connsiteY6" fmla="*/ 971550 h 1374411"/>
              <a:gd name="connsiteX7" fmla="*/ 2486025 w 3028950"/>
              <a:gd name="connsiteY7" fmla="*/ 523875 h 1374411"/>
              <a:gd name="connsiteX8" fmla="*/ 2695575 w 3028950"/>
              <a:gd name="connsiteY8" fmla="*/ 733425 h 1374411"/>
              <a:gd name="connsiteX9" fmla="*/ 3028950 w 3028950"/>
              <a:gd name="connsiteY9" fmla="*/ 0 h 1374411"/>
              <a:gd name="connsiteX0" fmla="*/ 0 w 3028950"/>
              <a:gd name="connsiteY0" fmla="*/ 381000 h 1374411"/>
              <a:gd name="connsiteX1" fmla="*/ 509137 w 3028950"/>
              <a:gd name="connsiteY1" fmla="*/ 673143 h 1374411"/>
              <a:gd name="connsiteX2" fmla="*/ 876300 w 3028950"/>
              <a:gd name="connsiteY2" fmla="*/ 800170 h 1374411"/>
              <a:gd name="connsiteX3" fmla="*/ 1200150 w 3028950"/>
              <a:gd name="connsiteY3" fmla="*/ 590550 h 1374411"/>
              <a:gd name="connsiteX4" fmla="*/ 1543050 w 3028950"/>
              <a:gd name="connsiteY4" fmla="*/ 1371600 h 1374411"/>
              <a:gd name="connsiteX5" fmla="*/ 1895475 w 3028950"/>
              <a:gd name="connsiteY5" fmla="*/ 266700 h 1374411"/>
              <a:gd name="connsiteX6" fmla="*/ 2200275 w 3028950"/>
              <a:gd name="connsiteY6" fmla="*/ 971550 h 1374411"/>
              <a:gd name="connsiteX7" fmla="*/ 2486025 w 3028950"/>
              <a:gd name="connsiteY7" fmla="*/ 523875 h 1374411"/>
              <a:gd name="connsiteX8" fmla="*/ 2695575 w 3028950"/>
              <a:gd name="connsiteY8" fmla="*/ 733425 h 1374411"/>
              <a:gd name="connsiteX9" fmla="*/ 3028950 w 3028950"/>
              <a:gd name="connsiteY9" fmla="*/ 0 h 1374411"/>
              <a:gd name="connsiteX0" fmla="*/ 0 w 3028950"/>
              <a:gd name="connsiteY0" fmla="*/ 381000 h 1374241"/>
              <a:gd name="connsiteX1" fmla="*/ 509137 w 3028950"/>
              <a:gd name="connsiteY1" fmla="*/ 673143 h 1374241"/>
              <a:gd name="connsiteX2" fmla="*/ 876300 w 3028950"/>
              <a:gd name="connsiteY2" fmla="*/ 800170 h 1374241"/>
              <a:gd name="connsiteX3" fmla="*/ 1200150 w 3028950"/>
              <a:gd name="connsiteY3" fmla="*/ 590550 h 1374241"/>
              <a:gd name="connsiteX4" fmla="*/ 1543050 w 3028950"/>
              <a:gd name="connsiteY4" fmla="*/ 1371600 h 1374241"/>
              <a:gd name="connsiteX5" fmla="*/ 1895475 w 3028950"/>
              <a:gd name="connsiteY5" fmla="*/ 266700 h 1374241"/>
              <a:gd name="connsiteX6" fmla="*/ 2200275 w 3028950"/>
              <a:gd name="connsiteY6" fmla="*/ 971550 h 1374241"/>
              <a:gd name="connsiteX7" fmla="*/ 2486025 w 3028950"/>
              <a:gd name="connsiteY7" fmla="*/ 523875 h 1374241"/>
              <a:gd name="connsiteX8" fmla="*/ 2695575 w 3028950"/>
              <a:gd name="connsiteY8" fmla="*/ 733425 h 1374241"/>
              <a:gd name="connsiteX9" fmla="*/ 3028950 w 3028950"/>
              <a:gd name="connsiteY9" fmla="*/ 0 h 1374241"/>
              <a:gd name="connsiteX0" fmla="*/ 0 w 3028950"/>
              <a:gd name="connsiteY0" fmla="*/ 381000 h 1374241"/>
              <a:gd name="connsiteX1" fmla="*/ 509137 w 3028950"/>
              <a:gd name="connsiteY1" fmla="*/ 673143 h 1374241"/>
              <a:gd name="connsiteX2" fmla="*/ 876300 w 3028950"/>
              <a:gd name="connsiteY2" fmla="*/ 800170 h 1374241"/>
              <a:gd name="connsiteX3" fmla="*/ 1200150 w 3028950"/>
              <a:gd name="connsiteY3" fmla="*/ 590550 h 1374241"/>
              <a:gd name="connsiteX4" fmla="*/ 1543050 w 3028950"/>
              <a:gd name="connsiteY4" fmla="*/ 1371600 h 1374241"/>
              <a:gd name="connsiteX5" fmla="*/ 1895475 w 3028950"/>
              <a:gd name="connsiteY5" fmla="*/ 266700 h 1374241"/>
              <a:gd name="connsiteX6" fmla="*/ 2200275 w 3028950"/>
              <a:gd name="connsiteY6" fmla="*/ 971550 h 1374241"/>
              <a:gd name="connsiteX7" fmla="*/ 2486025 w 3028950"/>
              <a:gd name="connsiteY7" fmla="*/ 523875 h 1374241"/>
              <a:gd name="connsiteX8" fmla="*/ 2695575 w 3028950"/>
              <a:gd name="connsiteY8" fmla="*/ 733425 h 1374241"/>
              <a:gd name="connsiteX9" fmla="*/ 3028950 w 3028950"/>
              <a:gd name="connsiteY9" fmla="*/ 0 h 1374241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0275 w 3028950"/>
              <a:gd name="connsiteY6" fmla="*/ 971550 h 1372819"/>
              <a:gd name="connsiteX7" fmla="*/ 2486025 w 3028950"/>
              <a:gd name="connsiteY7" fmla="*/ 523875 h 1372819"/>
              <a:gd name="connsiteX8" fmla="*/ 2695575 w 3028950"/>
              <a:gd name="connsiteY8" fmla="*/ 733425 h 1372819"/>
              <a:gd name="connsiteX9" fmla="*/ 3028950 w 3028950"/>
              <a:gd name="connsiteY9" fmla="*/ 0 h 1372819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5488 w 3028950"/>
              <a:gd name="connsiteY6" fmla="*/ 863666 h 1372819"/>
              <a:gd name="connsiteX7" fmla="*/ 2486025 w 3028950"/>
              <a:gd name="connsiteY7" fmla="*/ 523875 h 1372819"/>
              <a:gd name="connsiteX8" fmla="*/ 2695575 w 3028950"/>
              <a:gd name="connsiteY8" fmla="*/ 733425 h 1372819"/>
              <a:gd name="connsiteX9" fmla="*/ 3028950 w 3028950"/>
              <a:gd name="connsiteY9" fmla="*/ 0 h 1372819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5488 w 3028950"/>
              <a:gd name="connsiteY6" fmla="*/ 863666 h 1372819"/>
              <a:gd name="connsiteX7" fmla="*/ 2486025 w 3028950"/>
              <a:gd name="connsiteY7" fmla="*/ 523875 h 1372819"/>
              <a:gd name="connsiteX8" fmla="*/ 2674723 w 3028950"/>
              <a:gd name="connsiteY8" fmla="*/ 625541 h 1372819"/>
              <a:gd name="connsiteX9" fmla="*/ 3028950 w 3028950"/>
              <a:gd name="connsiteY9" fmla="*/ 0 h 1372819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5488 w 3028950"/>
              <a:gd name="connsiteY6" fmla="*/ 863666 h 1372819"/>
              <a:gd name="connsiteX7" fmla="*/ 2486025 w 3028950"/>
              <a:gd name="connsiteY7" fmla="*/ 523875 h 1372819"/>
              <a:gd name="connsiteX8" fmla="*/ 2674723 w 3028950"/>
              <a:gd name="connsiteY8" fmla="*/ 625541 h 1372819"/>
              <a:gd name="connsiteX9" fmla="*/ 3028950 w 3028950"/>
              <a:gd name="connsiteY9" fmla="*/ 0 h 1372819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5488 w 3028950"/>
              <a:gd name="connsiteY6" fmla="*/ 863666 h 1372819"/>
              <a:gd name="connsiteX7" fmla="*/ 2486025 w 3028950"/>
              <a:gd name="connsiteY7" fmla="*/ 523875 h 1372819"/>
              <a:gd name="connsiteX8" fmla="*/ 2674723 w 3028950"/>
              <a:gd name="connsiteY8" fmla="*/ 625541 h 1372819"/>
              <a:gd name="connsiteX9" fmla="*/ 3028950 w 3028950"/>
              <a:gd name="connsiteY9" fmla="*/ 0 h 1372819"/>
              <a:gd name="connsiteX0" fmla="*/ 0 w 3028950"/>
              <a:gd name="connsiteY0" fmla="*/ 381000 h 1455290"/>
              <a:gd name="connsiteX1" fmla="*/ 509137 w 3028950"/>
              <a:gd name="connsiteY1" fmla="*/ 673143 h 1455290"/>
              <a:gd name="connsiteX2" fmla="*/ 876300 w 3028950"/>
              <a:gd name="connsiteY2" fmla="*/ 800170 h 1455290"/>
              <a:gd name="connsiteX3" fmla="*/ 1200150 w 3028950"/>
              <a:gd name="connsiteY3" fmla="*/ 590550 h 1455290"/>
              <a:gd name="connsiteX4" fmla="*/ 1543050 w 3028950"/>
              <a:gd name="connsiteY4" fmla="*/ 1454099 h 1455290"/>
              <a:gd name="connsiteX5" fmla="*/ 1905901 w 3028950"/>
              <a:gd name="connsiteY5" fmla="*/ 374584 h 1455290"/>
              <a:gd name="connsiteX6" fmla="*/ 2205488 w 3028950"/>
              <a:gd name="connsiteY6" fmla="*/ 863666 h 1455290"/>
              <a:gd name="connsiteX7" fmla="*/ 2486025 w 3028950"/>
              <a:gd name="connsiteY7" fmla="*/ 523875 h 1455290"/>
              <a:gd name="connsiteX8" fmla="*/ 2674723 w 3028950"/>
              <a:gd name="connsiteY8" fmla="*/ 625541 h 1455290"/>
              <a:gd name="connsiteX9" fmla="*/ 3028950 w 3028950"/>
              <a:gd name="connsiteY9" fmla="*/ 0 h 1455290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863666 h 1454706"/>
              <a:gd name="connsiteX7" fmla="*/ 2486025 w 3028950"/>
              <a:gd name="connsiteY7" fmla="*/ 523875 h 1454706"/>
              <a:gd name="connsiteX8" fmla="*/ 2674723 w 3028950"/>
              <a:gd name="connsiteY8" fmla="*/ 625541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863666 h 1454706"/>
              <a:gd name="connsiteX7" fmla="*/ 2486025 w 3028950"/>
              <a:gd name="connsiteY7" fmla="*/ 523875 h 1454706"/>
              <a:gd name="connsiteX8" fmla="*/ 2674723 w 3028950"/>
              <a:gd name="connsiteY8" fmla="*/ 625541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914435 h 1454706"/>
              <a:gd name="connsiteX7" fmla="*/ 2486025 w 3028950"/>
              <a:gd name="connsiteY7" fmla="*/ 523875 h 1454706"/>
              <a:gd name="connsiteX8" fmla="*/ 2674723 w 3028950"/>
              <a:gd name="connsiteY8" fmla="*/ 625541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914435 h 1454706"/>
              <a:gd name="connsiteX7" fmla="*/ 2482043 w 3028950"/>
              <a:gd name="connsiteY7" fmla="*/ 388139 h 1454706"/>
              <a:gd name="connsiteX8" fmla="*/ 2674723 w 3028950"/>
              <a:gd name="connsiteY8" fmla="*/ 625541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914435 h 1454706"/>
              <a:gd name="connsiteX7" fmla="*/ 2482043 w 3028950"/>
              <a:gd name="connsiteY7" fmla="*/ 388139 h 1454706"/>
              <a:gd name="connsiteX8" fmla="*/ 2702597 w 3028950"/>
              <a:gd name="connsiteY8" fmla="*/ 470414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914435 h 1454706"/>
              <a:gd name="connsiteX7" fmla="*/ 2482043 w 3028950"/>
              <a:gd name="connsiteY7" fmla="*/ 388139 h 1454706"/>
              <a:gd name="connsiteX8" fmla="*/ 2702597 w 3028950"/>
              <a:gd name="connsiteY8" fmla="*/ 470414 h 1454706"/>
              <a:gd name="connsiteX9" fmla="*/ 3028950 w 3028950"/>
              <a:gd name="connsiteY9" fmla="*/ 0 h 1454706"/>
              <a:gd name="connsiteX0" fmla="*/ 0 w 3028950"/>
              <a:gd name="connsiteY0" fmla="*/ 381000 h 1454425"/>
              <a:gd name="connsiteX1" fmla="*/ 509137 w 3028950"/>
              <a:gd name="connsiteY1" fmla="*/ 673143 h 1454425"/>
              <a:gd name="connsiteX2" fmla="*/ 876300 w 3028950"/>
              <a:gd name="connsiteY2" fmla="*/ 800170 h 1454425"/>
              <a:gd name="connsiteX3" fmla="*/ 1200150 w 3028950"/>
              <a:gd name="connsiteY3" fmla="*/ 551768 h 1454425"/>
              <a:gd name="connsiteX4" fmla="*/ 1543050 w 3028950"/>
              <a:gd name="connsiteY4" fmla="*/ 1454099 h 1454425"/>
              <a:gd name="connsiteX5" fmla="*/ 1905901 w 3028950"/>
              <a:gd name="connsiteY5" fmla="*/ 438045 h 1454425"/>
              <a:gd name="connsiteX6" fmla="*/ 2205488 w 3028950"/>
              <a:gd name="connsiteY6" fmla="*/ 914435 h 1454425"/>
              <a:gd name="connsiteX7" fmla="*/ 2482043 w 3028950"/>
              <a:gd name="connsiteY7" fmla="*/ 388139 h 1454425"/>
              <a:gd name="connsiteX8" fmla="*/ 2702597 w 3028950"/>
              <a:gd name="connsiteY8" fmla="*/ 470414 h 1454425"/>
              <a:gd name="connsiteX9" fmla="*/ 3028950 w 3028950"/>
              <a:gd name="connsiteY9" fmla="*/ 0 h 1454425"/>
              <a:gd name="connsiteX0" fmla="*/ 0 w 3028950"/>
              <a:gd name="connsiteY0" fmla="*/ 381000 h 1454388"/>
              <a:gd name="connsiteX1" fmla="*/ 509137 w 3028950"/>
              <a:gd name="connsiteY1" fmla="*/ 673143 h 1454388"/>
              <a:gd name="connsiteX2" fmla="*/ 876300 w 3028950"/>
              <a:gd name="connsiteY2" fmla="*/ 800170 h 1454388"/>
              <a:gd name="connsiteX3" fmla="*/ 1200150 w 3028950"/>
              <a:gd name="connsiteY3" fmla="*/ 551768 h 1454388"/>
              <a:gd name="connsiteX4" fmla="*/ 1543050 w 3028950"/>
              <a:gd name="connsiteY4" fmla="*/ 1454099 h 1454388"/>
              <a:gd name="connsiteX5" fmla="*/ 1905901 w 3028950"/>
              <a:gd name="connsiteY5" fmla="*/ 438045 h 1454388"/>
              <a:gd name="connsiteX6" fmla="*/ 2205488 w 3028950"/>
              <a:gd name="connsiteY6" fmla="*/ 914435 h 1454388"/>
              <a:gd name="connsiteX7" fmla="*/ 2482043 w 3028950"/>
              <a:gd name="connsiteY7" fmla="*/ 388139 h 1454388"/>
              <a:gd name="connsiteX8" fmla="*/ 2702597 w 3028950"/>
              <a:gd name="connsiteY8" fmla="*/ 470414 h 1454388"/>
              <a:gd name="connsiteX9" fmla="*/ 3028950 w 3028950"/>
              <a:gd name="connsiteY9" fmla="*/ 0 h 1454388"/>
              <a:gd name="connsiteX0" fmla="*/ 0 w 3028950"/>
              <a:gd name="connsiteY0" fmla="*/ 381000 h 1454414"/>
              <a:gd name="connsiteX1" fmla="*/ 509137 w 3028950"/>
              <a:gd name="connsiteY1" fmla="*/ 673143 h 1454414"/>
              <a:gd name="connsiteX2" fmla="*/ 876300 w 3028950"/>
              <a:gd name="connsiteY2" fmla="*/ 800170 h 1454414"/>
              <a:gd name="connsiteX3" fmla="*/ 1176258 w 3028950"/>
              <a:gd name="connsiteY3" fmla="*/ 556615 h 1454414"/>
              <a:gd name="connsiteX4" fmla="*/ 1543050 w 3028950"/>
              <a:gd name="connsiteY4" fmla="*/ 1454099 h 1454414"/>
              <a:gd name="connsiteX5" fmla="*/ 1905901 w 3028950"/>
              <a:gd name="connsiteY5" fmla="*/ 438045 h 1454414"/>
              <a:gd name="connsiteX6" fmla="*/ 2205488 w 3028950"/>
              <a:gd name="connsiteY6" fmla="*/ 914435 h 1454414"/>
              <a:gd name="connsiteX7" fmla="*/ 2482043 w 3028950"/>
              <a:gd name="connsiteY7" fmla="*/ 388139 h 1454414"/>
              <a:gd name="connsiteX8" fmla="*/ 2702597 w 3028950"/>
              <a:gd name="connsiteY8" fmla="*/ 470414 h 1454414"/>
              <a:gd name="connsiteX9" fmla="*/ 3028950 w 3028950"/>
              <a:gd name="connsiteY9" fmla="*/ 0 h 1454414"/>
              <a:gd name="connsiteX0" fmla="*/ 0 w 3028950"/>
              <a:gd name="connsiteY0" fmla="*/ 381000 h 1454414"/>
              <a:gd name="connsiteX1" fmla="*/ 525065 w 3028950"/>
              <a:gd name="connsiteY1" fmla="*/ 532559 h 1454414"/>
              <a:gd name="connsiteX2" fmla="*/ 876300 w 3028950"/>
              <a:gd name="connsiteY2" fmla="*/ 800170 h 1454414"/>
              <a:gd name="connsiteX3" fmla="*/ 1176258 w 3028950"/>
              <a:gd name="connsiteY3" fmla="*/ 556615 h 1454414"/>
              <a:gd name="connsiteX4" fmla="*/ 1543050 w 3028950"/>
              <a:gd name="connsiteY4" fmla="*/ 1454099 h 1454414"/>
              <a:gd name="connsiteX5" fmla="*/ 1905901 w 3028950"/>
              <a:gd name="connsiteY5" fmla="*/ 438045 h 1454414"/>
              <a:gd name="connsiteX6" fmla="*/ 2205488 w 3028950"/>
              <a:gd name="connsiteY6" fmla="*/ 914435 h 1454414"/>
              <a:gd name="connsiteX7" fmla="*/ 2482043 w 3028950"/>
              <a:gd name="connsiteY7" fmla="*/ 388139 h 1454414"/>
              <a:gd name="connsiteX8" fmla="*/ 2702597 w 3028950"/>
              <a:gd name="connsiteY8" fmla="*/ 470414 h 1454414"/>
              <a:gd name="connsiteX9" fmla="*/ 3028950 w 3028950"/>
              <a:gd name="connsiteY9" fmla="*/ 0 h 1454414"/>
              <a:gd name="connsiteX0" fmla="*/ 0 w 3028950"/>
              <a:gd name="connsiteY0" fmla="*/ 381000 h 1454414"/>
              <a:gd name="connsiteX1" fmla="*/ 525065 w 3028950"/>
              <a:gd name="connsiteY1" fmla="*/ 532559 h 1454414"/>
              <a:gd name="connsiteX2" fmla="*/ 876300 w 3028950"/>
              <a:gd name="connsiteY2" fmla="*/ 800170 h 1454414"/>
              <a:gd name="connsiteX3" fmla="*/ 1176258 w 3028950"/>
              <a:gd name="connsiteY3" fmla="*/ 556615 h 1454414"/>
              <a:gd name="connsiteX4" fmla="*/ 1543050 w 3028950"/>
              <a:gd name="connsiteY4" fmla="*/ 1454099 h 1454414"/>
              <a:gd name="connsiteX5" fmla="*/ 1905901 w 3028950"/>
              <a:gd name="connsiteY5" fmla="*/ 438045 h 1454414"/>
              <a:gd name="connsiteX6" fmla="*/ 2205488 w 3028950"/>
              <a:gd name="connsiteY6" fmla="*/ 914435 h 1454414"/>
              <a:gd name="connsiteX7" fmla="*/ 2482043 w 3028950"/>
              <a:gd name="connsiteY7" fmla="*/ 388139 h 1454414"/>
              <a:gd name="connsiteX8" fmla="*/ 2702597 w 3028950"/>
              <a:gd name="connsiteY8" fmla="*/ 470414 h 1454414"/>
              <a:gd name="connsiteX9" fmla="*/ 3028950 w 3028950"/>
              <a:gd name="connsiteY9" fmla="*/ 0 h 1454414"/>
              <a:gd name="connsiteX0" fmla="*/ 0 w 3036914"/>
              <a:gd name="connsiteY0" fmla="*/ 259807 h 1454414"/>
              <a:gd name="connsiteX1" fmla="*/ 533029 w 3036914"/>
              <a:gd name="connsiteY1" fmla="*/ 532559 h 1454414"/>
              <a:gd name="connsiteX2" fmla="*/ 884264 w 3036914"/>
              <a:gd name="connsiteY2" fmla="*/ 800170 h 1454414"/>
              <a:gd name="connsiteX3" fmla="*/ 1184222 w 3036914"/>
              <a:gd name="connsiteY3" fmla="*/ 556615 h 1454414"/>
              <a:gd name="connsiteX4" fmla="*/ 1551014 w 3036914"/>
              <a:gd name="connsiteY4" fmla="*/ 1454099 h 1454414"/>
              <a:gd name="connsiteX5" fmla="*/ 1913865 w 3036914"/>
              <a:gd name="connsiteY5" fmla="*/ 438045 h 1454414"/>
              <a:gd name="connsiteX6" fmla="*/ 2213452 w 3036914"/>
              <a:gd name="connsiteY6" fmla="*/ 914435 h 1454414"/>
              <a:gd name="connsiteX7" fmla="*/ 2490007 w 3036914"/>
              <a:gd name="connsiteY7" fmla="*/ 388139 h 1454414"/>
              <a:gd name="connsiteX8" fmla="*/ 2710561 w 3036914"/>
              <a:gd name="connsiteY8" fmla="*/ 470414 h 1454414"/>
              <a:gd name="connsiteX9" fmla="*/ 3036914 w 3036914"/>
              <a:gd name="connsiteY9" fmla="*/ 0 h 1454414"/>
              <a:gd name="connsiteX0" fmla="*/ 0 w 3036914"/>
              <a:gd name="connsiteY0" fmla="*/ 259807 h 1454414"/>
              <a:gd name="connsiteX1" fmla="*/ 533029 w 3036914"/>
              <a:gd name="connsiteY1" fmla="*/ 532559 h 1454414"/>
              <a:gd name="connsiteX2" fmla="*/ 884264 w 3036914"/>
              <a:gd name="connsiteY2" fmla="*/ 800170 h 1454414"/>
              <a:gd name="connsiteX3" fmla="*/ 1184222 w 3036914"/>
              <a:gd name="connsiteY3" fmla="*/ 556615 h 1454414"/>
              <a:gd name="connsiteX4" fmla="*/ 1551014 w 3036914"/>
              <a:gd name="connsiteY4" fmla="*/ 1454099 h 1454414"/>
              <a:gd name="connsiteX5" fmla="*/ 1913865 w 3036914"/>
              <a:gd name="connsiteY5" fmla="*/ 438045 h 1454414"/>
              <a:gd name="connsiteX6" fmla="*/ 2213452 w 3036914"/>
              <a:gd name="connsiteY6" fmla="*/ 914435 h 1454414"/>
              <a:gd name="connsiteX7" fmla="*/ 2490007 w 3036914"/>
              <a:gd name="connsiteY7" fmla="*/ 388139 h 1454414"/>
              <a:gd name="connsiteX8" fmla="*/ 2710561 w 3036914"/>
              <a:gd name="connsiteY8" fmla="*/ 470414 h 1454414"/>
              <a:gd name="connsiteX9" fmla="*/ 3036914 w 3036914"/>
              <a:gd name="connsiteY9" fmla="*/ 0 h 1454414"/>
              <a:gd name="connsiteX0" fmla="*/ 0 w 3036914"/>
              <a:gd name="connsiteY0" fmla="*/ 259807 h 1714570"/>
              <a:gd name="connsiteX1" fmla="*/ 533029 w 3036914"/>
              <a:gd name="connsiteY1" fmla="*/ 532559 h 1714570"/>
              <a:gd name="connsiteX2" fmla="*/ 884264 w 3036914"/>
              <a:gd name="connsiteY2" fmla="*/ 800170 h 1714570"/>
              <a:gd name="connsiteX3" fmla="*/ 1184222 w 3036914"/>
              <a:gd name="connsiteY3" fmla="*/ 556615 h 1714570"/>
              <a:gd name="connsiteX4" fmla="*/ 1545801 w 3036914"/>
              <a:gd name="connsiteY4" fmla="*/ 1714289 h 1714570"/>
              <a:gd name="connsiteX5" fmla="*/ 1913865 w 3036914"/>
              <a:gd name="connsiteY5" fmla="*/ 438045 h 1714570"/>
              <a:gd name="connsiteX6" fmla="*/ 2213452 w 3036914"/>
              <a:gd name="connsiteY6" fmla="*/ 914435 h 1714570"/>
              <a:gd name="connsiteX7" fmla="*/ 2490007 w 3036914"/>
              <a:gd name="connsiteY7" fmla="*/ 388139 h 1714570"/>
              <a:gd name="connsiteX8" fmla="*/ 2710561 w 3036914"/>
              <a:gd name="connsiteY8" fmla="*/ 470414 h 1714570"/>
              <a:gd name="connsiteX9" fmla="*/ 3036914 w 3036914"/>
              <a:gd name="connsiteY9" fmla="*/ 0 h 1714570"/>
              <a:gd name="connsiteX0" fmla="*/ 0 w 3036914"/>
              <a:gd name="connsiteY0" fmla="*/ 259807 h 1714570"/>
              <a:gd name="connsiteX1" fmla="*/ 533029 w 3036914"/>
              <a:gd name="connsiteY1" fmla="*/ 532559 h 1714570"/>
              <a:gd name="connsiteX2" fmla="*/ 884264 w 3036914"/>
              <a:gd name="connsiteY2" fmla="*/ 800170 h 1714570"/>
              <a:gd name="connsiteX3" fmla="*/ 1184222 w 3036914"/>
              <a:gd name="connsiteY3" fmla="*/ 556615 h 1714570"/>
              <a:gd name="connsiteX4" fmla="*/ 1545801 w 3036914"/>
              <a:gd name="connsiteY4" fmla="*/ 1714289 h 1714570"/>
              <a:gd name="connsiteX5" fmla="*/ 1913865 w 3036914"/>
              <a:gd name="connsiteY5" fmla="*/ 438045 h 1714570"/>
              <a:gd name="connsiteX6" fmla="*/ 2213452 w 3036914"/>
              <a:gd name="connsiteY6" fmla="*/ 800205 h 1714570"/>
              <a:gd name="connsiteX7" fmla="*/ 2490007 w 3036914"/>
              <a:gd name="connsiteY7" fmla="*/ 388139 h 1714570"/>
              <a:gd name="connsiteX8" fmla="*/ 2710561 w 3036914"/>
              <a:gd name="connsiteY8" fmla="*/ 470414 h 1714570"/>
              <a:gd name="connsiteX9" fmla="*/ 3036914 w 3036914"/>
              <a:gd name="connsiteY9" fmla="*/ 0 h 1714570"/>
              <a:gd name="connsiteX0" fmla="*/ 0 w 3036914"/>
              <a:gd name="connsiteY0" fmla="*/ 259807 h 1714580"/>
              <a:gd name="connsiteX1" fmla="*/ 533029 w 3036914"/>
              <a:gd name="connsiteY1" fmla="*/ 532559 h 1714580"/>
              <a:gd name="connsiteX2" fmla="*/ 884264 w 3036914"/>
              <a:gd name="connsiteY2" fmla="*/ 597095 h 1714580"/>
              <a:gd name="connsiteX3" fmla="*/ 1184222 w 3036914"/>
              <a:gd name="connsiteY3" fmla="*/ 556615 h 1714580"/>
              <a:gd name="connsiteX4" fmla="*/ 1545801 w 3036914"/>
              <a:gd name="connsiteY4" fmla="*/ 1714289 h 1714580"/>
              <a:gd name="connsiteX5" fmla="*/ 1913865 w 3036914"/>
              <a:gd name="connsiteY5" fmla="*/ 438045 h 1714580"/>
              <a:gd name="connsiteX6" fmla="*/ 2213452 w 3036914"/>
              <a:gd name="connsiteY6" fmla="*/ 800205 h 1714580"/>
              <a:gd name="connsiteX7" fmla="*/ 2490007 w 3036914"/>
              <a:gd name="connsiteY7" fmla="*/ 388139 h 1714580"/>
              <a:gd name="connsiteX8" fmla="*/ 2710561 w 3036914"/>
              <a:gd name="connsiteY8" fmla="*/ 470414 h 1714580"/>
              <a:gd name="connsiteX9" fmla="*/ 3036914 w 3036914"/>
              <a:gd name="connsiteY9" fmla="*/ 0 h 1714580"/>
              <a:gd name="connsiteX0" fmla="*/ 0 w 3036914"/>
              <a:gd name="connsiteY0" fmla="*/ 259807 h 1714539"/>
              <a:gd name="connsiteX1" fmla="*/ 533029 w 3036914"/>
              <a:gd name="connsiteY1" fmla="*/ 532559 h 1714539"/>
              <a:gd name="connsiteX2" fmla="*/ 884264 w 3036914"/>
              <a:gd name="connsiteY2" fmla="*/ 597095 h 1714539"/>
              <a:gd name="connsiteX3" fmla="*/ 1184222 w 3036914"/>
              <a:gd name="connsiteY3" fmla="*/ 556615 h 1714539"/>
              <a:gd name="connsiteX4" fmla="*/ 1545801 w 3036914"/>
              <a:gd name="connsiteY4" fmla="*/ 1714289 h 1714539"/>
              <a:gd name="connsiteX5" fmla="*/ 1913865 w 3036914"/>
              <a:gd name="connsiteY5" fmla="*/ 438045 h 1714539"/>
              <a:gd name="connsiteX6" fmla="*/ 2213452 w 3036914"/>
              <a:gd name="connsiteY6" fmla="*/ 800205 h 1714539"/>
              <a:gd name="connsiteX7" fmla="*/ 2490007 w 3036914"/>
              <a:gd name="connsiteY7" fmla="*/ 388139 h 1714539"/>
              <a:gd name="connsiteX8" fmla="*/ 2710561 w 3036914"/>
              <a:gd name="connsiteY8" fmla="*/ 470414 h 1714539"/>
              <a:gd name="connsiteX9" fmla="*/ 3036914 w 3036914"/>
              <a:gd name="connsiteY9" fmla="*/ 0 h 1714539"/>
              <a:gd name="connsiteX0" fmla="*/ 0 w 3036914"/>
              <a:gd name="connsiteY0" fmla="*/ 259807 h 1714293"/>
              <a:gd name="connsiteX1" fmla="*/ 533029 w 3036914"/>
              <a:gd name="connsiteY1" fmla="*/ 532559 h 1714293"/>
              <a:gd name="connsiteX2" fmla="*/ 884264 w 3036914"/>
              <a:gd name="connsiteY2" fmla="*/ 597095 h 1714293"/>
              <a:gd name="connsiteX3" fmla="*/ 1179010 w 3036914"/>
              <a:gd name="connsiteY3" fmla="*/ 455078 h 1714293"/>
              <a:gd name="connsiteX4" fmla="*/ 1545801 w 3036914"/>
              <a:gd name="connsiteY4" fmla="*/ 1714289 h 1714293"/>
              <a:gd name="connsiteX5" fmla="*/ 1913865 w 3036914"/>
              <a:gd name="connsiteY5" fmla="*/ 438045 h 1714293"/>
              <a:gd name="connsiteX6" fmla="*/ 2213452 w 3036914"/>
              <a:gd name="connsiteY6" fmla="*/ 800205 h 1714293"/>
              <a:gd name="connsiteX7" fmla="*/ 2490007 w 3036914"/>
              <a:gd name="connsiteY7" fmla="*/ 388139 h 1714293"/>
              <a:gd name="connsiteX8" fmla="*/ 2710561 w 3036914"/>
              <a:gd name="connsiteY8" fmla="*/ 470414 h 1714293"/>
              <a:gd name="connsiteX9" fmla="*/ 3036914 w 3036914"/>
              <a:gd name="connsiteY9" fmla="*/ 0 h 1714293"/>
              <a:gd name="connsiteX0" fmla="*/ 0 w 3036914"/>
              <a:gd name="connsiteY0" fmla="*/ 259807 h 1714294"/>
              <a:gd name="connsiteX1" fmla="*/ 533029 w 3036914"/>
              <a:gd name="connsiteY1" fmla="*/ 532559 h 1714294"/>
              <a:gd name="connsiteX2" fmla="*/ 879051 w 3036914"/>
              <a:gd name="connsiteY2" fmla="*/ 457481 h 1714294"/>
              <a:gd name="connsiteX3" fmla="*/ 1179010 w 3036914"/>
              <a:gd name="connsiteY3" fmla="*/ 455078 h 1714294"/>
              <a:gd name="connsiteX4" fmla="*/ 1545801 w 3036914"/>
              <a:gd name="connsiteY4" fmla="*/ 1714289 h 1714294"/>
              <a:gd name="connsiteX5" fmla="*/ 1913865 w 3036914"/>
              <a:gd name="connsiteY5" fmla="*/ 438045 h 1714294"/>
              <a:gd name="connsiteX6" fmla="*/ 2213452 w 3036914"/>
              <a:gd name="connsiteY6" fmla="*/ 800205 h 1714294"/>
              <a:gd name="connsiteX7" fmla="*/ 2490007 w 3036914"/>
              <a:gd name="connsiteY7" fmla="*/ 388139 h 1714294"/>
              <a:gd name="connsiteX8" fmla="*/ 2710561 w 3036914"/>
              <a:gd name="connsiteY8" fmla="*/ 470414 h 1714294"/>
              <a:gd name="connsiteX9" fmla="*/ 3036914 w 3036914"/>
              <a:gd name="connsiteY9" fmla="*/ 0 h 1714294"/>
              <a:gd name="connsiteX0" fmla="*/ 0 w 3036914"/>
              <a:gd name="connsiteY0" fmla="*/ 259807 h 1714293"/>
              <a:gd name="connsiteX1" fmla="*/ 533029 w 3036914"/>
              <a:gd name="connsiteY1" fmla="*/ 532559 h 1714293"/>
              <a:gd name="connsiteX2" fmla="*/ 879051 w 3036914"/>
              <a:gd name="connsiteY2" fmla="*/ 457481 h 1714293"/>
              <a:gd name="connsiteX3" fmla="*/ 1179010 w 3036914"/>
              <a:gd name="connsiteY3" fmla="*/ 455078 h 1714293"/>
              <a:gd name="connsiteX4" fmla="*/ 1545801 w 3036914"/>
              <a:gd name="connsiteY4" fmla="*/ 1714289 h 1714293"/>
              <a:gd name="connsiteX5" fmla="*/ 1913865 w 3036914"/>
              <a:gd name="connsiteY5" fmla="*/ 438045 h 1714293"/>
              <a:gd name="connsiteX6" fmla="*/ 2213452 w 3036914"/>
              <a:gd name="connsiteY6" fmla="*/ 800205 h 1714293"/>
              <a:gd name="connsiteX7" fmla="*/ 2490007 w 3036914"/>
              <a:gd name="connsiteY7" fmla="*/ 388139 h 1714293"/>
              <a:gd name="connsiteX8" fmla="*/ 2710561 w 3036914"/>
              <a:gd name="connsiteY8" fmla="*/ 470414 h 1714293"/>
              <a:gd name="connsiteX9" fmla="*/ 3036914 w 3036914"/>
              <a:gd name="connsiteY9" fmla="*/ 0 h 1714293"/>
              <a:gd name="connsiteX0" fmla="*/ 0 w 3036914"/>
              <a:gd name="connsiteY0" fmla="*/ 259807 h 1714293"/>
              <a:gd name="connsiteX1" fmla="*/ 517391 w 3036914"/>
              <a:gd name="connsiteY1" fmla="*/ 431021 h 1714293"/>
              <a:gd name="connsiteX2" fmla="*/ 879051 w 3036914"/>
              <a:gd name="connsiteY2" fmla="*/ 457481 h 1714293"/>
              <a:gd name="connsiteX3" fmla="*/ 1179010 w 3036914"/>
              <a:gd name="connsiteY3" fmla="*/ 455078 h 1714293"/>
              <a:gd name="connsiteX4" fmla="*/ 1545801 w 3036914"/>
              <a:gd name="connsiteY4" fmla="*/ 1714289 h 1714293"/>
              <a:gd name="connsiteX5" fmla="*/ 1913865 w 3036914"/>
              <a:gd name="connsiteY5" fmla="*/ 438045 h 1714293"/>
              <a:gd name="connsiteX6" fmla="*/ 2213452 w 3036914"/>
              <a:gd name="connsiteY6" fmla="*/ 800205 h 1714293"/>
              <a:gd name="connsiteX7" fmla="*/ 2490007 w 3036914"/>
              <a:gd name="connsiteY7" fmla="*/ 388139 h 1714293"/>
              <a:gd name="connsiteX8" fmla="*/ 2710561 w 3036914"/>
              <a:gd name="connsiteY8" fmla="*/ 470414 h 1714293"/>
              <a:gd name="connsiteX9" fmla="*/ 3036914 w 3036914"/>
              <a:gd name="connsiteY9" fmla="*/ 0 h 1714293"/>
              <a:gd name="connsiteX0" fmla="*/ 0 w 3036914"/>
              <a:gd name="connsiteY0" fmla="*/ 259807 h 1714293"/>
              <a:gd name="connsiteX1" fmla="*/ 517391 w 3036914"/>
              <a:gd name="connsiteY1" fmla="*/ 431021 h 1714293"/>
              <a:gd name="connsiteX2" fmla="*/ 879051 w 3036914"/>
              <a:gd name="connsiteY2" fmla="*/ 457481 h 1714293"/>
              <a:gd name="connsiteX3" fmla="*/ 1179010 w 3036914"/>
              <a:gd name="connsiteY3" fmla="*/ 455078 h 1714293"/>
              <a:gd name="connsiteX4" fmla="*/ 1545801 w 3036914"/>
              <a:gd name="connsiteY4" fmla="*/ 1714289 h 1714293"/>
              <a:gd name="connsiteX5" fmla="*/ 1913865 w 3036914"/>
              <a:gd name="connsiteY5" fmla="*/ 438045 h 1714293"/>
              <a:gd name="connsiteX6" fmla="*/ 2213452 w 3036914"/>
              <a:gd name="connsiteY6" fmla="*/ 800205 h 1714293"/>
              <a:gd name="connsiteX7" fmla="*/ 2490007 w 3036914"/>
              <a:gd name="connsiteY7" fmla="*/ 388139 h 1714293"/>
              <a:gd name="connsiteX8" fmla="*/ 2710561 w 3036914"/>
              <a:gd name="connsiteY8" fmla="*/ 470414 h 1714293"/>
              <a:gd name="connsiteX9" fmla="*/ 3036914 w 3036914"/>
              <a:gd name="connsiteY9" fmla="*/ 0 h 1714293"/>
              <a:gd name="connsiteX0" fmla="*/ 0 w 3036914"/>
              <a:gd name="connsiteY0" fmla="*/ 259807 h 1714293"/>
              <a:gd name="connsiteX1" fmla="*/ 517391 w 3036914"/>
              <a:gd name="connsiteY1" fmla="*/ 431021 h 1714293"/>
              <a:gd name="connsiteX2" fmla="*/ 879051 w 3036914"/>
              <a:gd name="connsiteY2" fmla="*/ 457481 h 1714293"/>
              <a:gd name="connsiteX3" fmla="*/ 1179010 w 3036914"/>
              <a:gd name="connsiteY3" fmla="*/ 455078 h 1714293"/>
              <a:gd name="connsiteX4" fmla="*/ 1545801 w 3036914"/>
              <a:gd name="connsiteY4" fmla="*/ 1714289 h 1714293"/>
              <a:gd name="connsiteX5" fmla="*/ 1913865 w 3036914"/>
              <a:gd name="connsiteY5" fmla="*/ 438045 h 1714293"/>
              <a:gd name="connsiteX6" fmla="*/ 2213452 w 3036914"/>
              <a:gd name="connsiteY6" fmla="*/ 800205 h 1714293"/>
              <a:gd name="connsiteX7" fmla="*/ 2490007 w 3036914"/>
              <a:gd name="connsiteY7" fmla="*/ 388139 h 1714293"/>
              <a:gd name="connsiteX8" fmla="*/ 2710561 w 3036914"/>
              <a:gd name="connsiteY8" fmla="*/ 470414 h 1714293"/>
              <a:gd name="connsiteX9" fmla="*/ 3036914 w 3036914"/>
              <a:gd name="connsiteY9" fmla="*/ 0 h 1714293"/>
              <a:gd name="connsiteX0" fmla="*/ 0 w 3036914"/>
              <a:gd name="connsiteY0" fmla="*/ 259807 h 1714293"/>
              <a:gd name="connsiteX1" fmla="*/ 517391 w 3036914"/>
              <a:gd name="connsiteY1" fmla="*/ 431021 h 1714293"/>
              <a:gd name="connsiteX2" fmla="*/ 879051 w 3036914"/>
              <a:gd name="connsiteY2" fmla="*/ 457481 h 1714293"/>
              <a:gd name="connsiteX3" fmla="*/ 1179010 w 3036914"/>
              <a:gd name="connsiteY3" fmla="*/ 455078 h 1714293"/>
              <a:gd name="connsiteX4" fmla="*/ 1545801 w 3036914"/>
              <a:gd name="connsiteY4" fmla="*/ 1714289 h 1714293"/>
              <a:gd name="connsiteX5" fmla="*/ 1913865 w 3036914"/>
              <a:gd name="connsiteY5" fmla="*/ 438045 h 1714293"/>
              <a:gd name="connsiteX6" fmla="*/ 2213452 w 3036914"/>
              <a:gd name="connsiteY6" fmla="*/ 724053 h 1714293"/>
              <a:gd name="connsiteX7" fmla="*/ 2490007 w 3036914"/>
              <a:gd name="connsiteY7" fmla="*/ 388139 h 1714293"/>
              <a:gd name="connsiteX8" fmla="*/ 2710561 w 3036914"/>
              <a:gd name="connsiteY8" fmla="*/ 470414 h 1714293"/>
              <a:gd name="connsiteX9" fmla="*/ 3036914 w 3036914"/>
              <a:gd name="connsiteY9" fmla="*/ 0 h 1714293"/>
              <a:gd name="connsiteX0" fmla="*/ 0 w 3036914"/>
              <a:gd name="connsiteY0" fmla="*/ 259807 h 1714293"/>
              <a:gd name="connsiteX1" fmla="*/ 517391 w 3036914"/>
              <a:gd name="connsiteY1" fmla="*/ 431021 h 1714293"/>
              <a:gd name="connsiteX2" fmla="*/ 879051 w 3036914"/>
              <a:gd name="connsiteY2" fmla="*/ 457481 h 1714293"/>
              <a:gd name="connsiteX3" fmla="*/ 1179010 w 3036914"/>
              <a:gd name="connsiteY3" fmla="*/ 455078 h 1714293"/>
              <a:gd name="connsiteX4" fmla="*/ 1545801 w 3036914"/>
              <a:gd name="connsiteY4" fmla="*/ 1714289 h 1714293"/>
              <a:gd name="connsiteX5" fmla="*/ 1913865 w 3036914"/>
              <a:gd name="connsiteY5" fmla="*/ 438045 h 1714293"/>
              <a:gd name="connsiteX6" fmla="*/ 2213452 w 3036914"/>
              <a:gd name="connsiteY6" fmla="*/ 724053 h 1714293"/>
              <a:gd name="connsiteX7" fmla="*/ 2490007 w 3036914"/>
              <a:gd name="connsiteY7" fmla="*/ 388139 h 1714293"/>
              <a:gd name="connsiteX8" fmla="*/ 2705349 w 3036914"/>
              <a:gd name="connsiteY8" fmla="*/ 356184 h 1714293"/>
              <a:gd name="connsiteX9" fmla="*/ 3036914 w 3036914"/>
              <a:gd name="connsiteY9" fmla="*/ 0 h 1714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36914" h="1714293">
                <a:moveTo>
                  <a:pt x="0" y="259807"/>
                </a:moveTo>
                <a:cubicBezTo>
                  <a:pt x="266092" y="379373"/>
                  <a:pt x="355245" y="423460"/>
                  <a:pt x="517391" y="431021"/>
                </a:cubicBezTo>
                <a:cubicBezTo>
                  <a:pt x="679537" y="438582"/>
                  <a:pt x="768781" y="453472"/>
                  <a:pt x="879051" y="457481"/>
                </a:cubicBezTo>
                <a:cubicBezTo>
                  <a:pt x="989321" y="461490"/>
                  <a:pt x="1020969" y="404262"/>
                  <a:pt x="1179010" y="455078"/>
                </a:cubicBezTo>
                <a:cubicBezTo>
                  <a:pt x="1337051" y="505894"/>
                  <a:pt x="1423325" y="1717128"/>
                  <a:pt x="1545801" y="1714289"/>
                </a:cubicBezTo>
                <a:cubicBezTo>
                  <a:pt x="1668277" y="1711450"/>
                  <a:pt x="1802590" y="603084"/>
                  <a:pt x="1913865" y="438045"/>
                </a:cubicBezTo>
                <a:cubicBezTo>
                  <a:pt x="2025140" y="273006"/>
                  <a:pt x="2117428" y="732371"/>
                  <a:pt x="2213452" y="724053"/>
                </a:cubicBezTo>
                <a:cubicBezTo>
                  <a:pt x="2309476" y="715735"/>
                  <a:pt x="2408024" y="449450"/>
                  <a:pt x="2490007" y="388139"/>
                </a:cubicBezTo>
                <a:cubicBezTo>
                  <a:pt x="2571990" y="326828"/>
                  <a:pt x="2598270" y="367549"/>
                  <a:pt x="2705349" y="356184"/>
                </a:cubicBezTo>
                <a:cubicBezTo>
                  <a:pt x="2812428" y="344819"/>
                  <a:pt x="2915470" y="323056"/>
                  <a:pt x="3036914" y="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3205727" y="2830401"/>
            <a:ext cx="1410189" cy="3426507"/>
            <a:chOff x="3205727" y="2830401"/>
            <a:chExt cx="1410189" cy="3426507"/>
          </a:xfrm>
        </p:grpSpPr>
        <p:grpSp>
          <p:nvGrpSpPr>
            <p:cNvPr id="64" name="Group 63"/>
            <p:cNvGrpSpPr/>
            <p:nvPr/>
          </p:nvGrpSpPr>
          <p:grpSpPr>
            <a:xfrm>
              <a:off x="3396980" y="3385785"/>
              <a:ext cx="129393" cy="2871120"/>
              <a:chOff x="3396980" y="3385785"/>
              <a:chExt cx="129393" cy="2871120"/>
            </a:xfrm>
          </p:grpSpPr>
          <p:sp>
            <p:nvSpPr>
              <p:cNvPr id="85" name="Oval 84"/>
              <p:cNvSpPr/>
              <p:nvPr/>
            </p:nvSpPr>
            <p:spPr bwMode="auto">
              <a:xfrm>
                <a:off x="3405286" y="4082425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86" name="Straight Connector 85"/>
              <p:cNvCxnSpPr>
                <a:stCxn id="85" idx="0"/>
                <a:endCxn id="87" idx="4"/>
              </p:cNvCxnSpPr>
              <p:nvPr/>
            </p:nvCxnSpPr>
            <p:spPr bwMode="auto">
              <a:xfrm flipH="1" flipV="1">
                <a:off x="3457524" y="3516250"/>
                <a:ext cx="8306" cy="5661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87" name="Oval 86"/>
              <p:cNvSpPr/>
              <p:nvPr/>
            </p:nvSpPr>
            <p:spPr bwMode="auto">
              <a:xfrm>
                <a:off x="3396980" y="3385785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88" name="Straight Connector 87"/>
              <p:cNvCxnSpPr>
                <a:endCxn id="85" idx="4"/>
              </p:cNvCxnSpPr>
              <p:nvPr/>
            </p:nvCxnSpPr>
            <p:spPr bwMode="auto">
              <a:xfrm flipV="1">
                <a:off x="3461677" y="4212890"/>
                <a:ext cx="4153" cy="204401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65" name="Group 64"/>
            <p:cNvGrpSpPr/>
            <p:nvPr/>
          </p:nvGrpSpPr>
          <p:grpSpPr>
            <a:xfrm>
              <a:off x="3299481" y="3252491"/>
              <a:ext cx="121087" cy="3004414"/>
              <a:chOff x="3299481" y="3252491"/>
              <a:chExt cx="121087" cy="3004414"/>
            </a:xfrm>
          </p:grpSpPr>
          <p:sp>
            <p:nvSpPr>
              <p:cNvPr id="81" name="Oval 80"/>
              <p:cNvSpPr/>
              <p:nvPr/>
            </p:nvSpPr>
            <p:spPr bwMode="auto">
              <a:xfrm>
                <a:off x="3299481" y="4268181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82" name="Straight Connector 81"/>
              <p:cNvCxnSpPr>
                <a:stCxn id="81" idx="0"/>
                <a:endCxn id="83" idx="4"/>
              </p:cNvCxnSpPr>
              <p:nvPr/>
            </p:nvCxnSpPr>
            <p:spPr bwMode="auto">
              <a:xfrm flipV="1">
                <a:off x="3360025" y="3382956"/>
                <a:ext cx="0" cy="88522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83" name="Oval 82"/>
              <p:cNvSpPr/>
              <p:nvPr/>
            </p:nvSpPr>
            <p:spPr bwMode="auto">
              <a:xfrm>
                <a:off x="3299481" y="3252491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84" name="Straight Connector 83"/>
              <p:cNvCxnSpPr>
                <a:endCxn id="81" idx="4"/>
              </p:cNvCxnSpPr>
              <p:nvPr/>
            </p:nvCxnSpPr>
            <p:spPr bwMode="auto">
              <a:xfrm flipV="1">
                <a:off x="3360025" y="4398646"/>
                <a:ext cx="0" cy="1858259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66" name="Group 65"/>
            <p:cNvGrpSpPr/>
            <p:nvPr/>
          </p:nvGrpSpPr>
          <p:grpSpPr>
            <a:xfrm>
              <a:off x="3205727" y="2999233"/>
              <a:ext cx="126596" cy="3257672"/>
              <a:chOff x="3205727" y="2999233"/>
              <a:chExt cx="126596" cy="3257672"/>
            </a:xfrm>
          </p:grpSpPr>
          <p:sp>
            <p:nvSpPr>
              <p:cNvPr id="77" name="Oval 76"/>
              <p:cNvSpPr/>
              <p:nvPr/>
            </p:nvSpPr>
            <p:spPr bwMode="auto">
              <a:xfrm>
                <a:off x="3211236" y="4581160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8" name="Straight Connector 77"/>
              <p:cNvCxnSpPr>
                <a:stCxn id="77" idx="0"/>
                <a:endCxn id="79" idx="4"/>
              </p:cNvCxnSpPr>
              <p:nvPr/>
            </p:nvCxnSpPr>
            <p:spPr bwMode="auto">
              <a:xfrm flipH="1" flipV="1">
                <a:off x="3266271" y="3129698"/>
                <a:ext cx="5509" cy="145146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79" name="Oval 78"/>
              <p:cNvSpPr/>
              <p:nvPr/>
            </p:nvSpPr>
            <p:spPr bwMode="auto">
              <a:xfrm>
                <a:off x="3205727" y="2999233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80" name="Straight Connector 79"/>
              <p:cNvCxnSpPr>
                <a:endCxn id="77" idx="4"/>
              </p:cNvCxnSpPr>
              <p:nvPr/>
            </p:nvCxnSpPr>
            <p:spPr bwMode="auto">
              <a:xfrm flipV="1">
                <a:off x="3266270" y="4711625"/>
                <a:ext cx="5510" cy="154528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67" name="Group 66"/>
            <p:cNvGrpSpPr/>
            <p:nvPr/>
          </p:nvGrpSpPr>
          <p:grpSpPr>
            <a:xfrm>
              <a:off x="3549329" y="3255320"/>
              <a:ext cx="129444" cy="3001588"/>
              <a:chOff x="3549329" y="3255320"/>
              <a:chExt cx="129444" cy="3001588"/>
            </a:xfrm>
          </p:grpSpPr>
          <p:sp>
            <p:nvSpPr>
              <p:cNvPr id="73" name="Oval 72"/>
              <p:cNvSpPr/>
              <p:nvPr/>
            </p:nvSpPr>
            <p:spPr bwMode="auto">
              <a:xfrm>
                <a:off x="3557686" y="4306675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4" name="Straight Connector 73"/>
              <p:cNvCxnSpPr>
                <a:stCxn id="73" idx="0"/>
                <a:endCxn id="75" idx="4"/>
              </p:cNvCxnSpPr>
              <p:nvPr/>
            </p:nvCxnSpPr>
            <p:spPr bwMode="auto">
              <a:xfrm flipH="1" flipV="1">
                <a:off x="3609873" y="3385785"/>
                <a:ext cx="8357" cy="92089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75" name="Oval 74"/>
              <p:cNvSpPr/>
              <p:nvPr/>
            </p:nvSpPr>
            <p:spPr bwMode="auto">
              <a:xfrm>
                <a:off x="3549329" y="3255320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6" name="Straight Connector 75"/>
              <p:cNvCxnSpPr>
                <a:endCxn id="73" idx="4"/>
              </p:cNvCxnSpPr>
              <p:nvPr/>
            </p:nvCxnSpPr>
            <p:spPr bwMode="auto">
              <a:xfrm flipV="1">
                <a:off x="3616153" y="4437140"/>
                <a:ext cx="2077" cy="181976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68" name="Group 67"/>
            <p:cNvGrpSpPr/>
            <p:nvPr/>
          </p:nvGrpSpPr>
          <p:grpSpPr>
            <a:xfrm>
              <a:off x="4494355" y="2830401"/>
              <a:ext cx="121561" cy="3426507"/>
              <a:chOff x="3548855" y="3255320"/>
              <a:chExt cx="121561" cy="3426507"/>
            </a:xfrm>
          </p:grpSpPr>
          <p:sp>
            <p:nvSpPr>
              <p:cNvPr id="69" name="Oval 68"/>
              <p:cNvSpPr/>
              <p:nvPr/>
            </p:nvSpPr>
            <p:spPr bwMode="auto">
              <a:xfrm>
                <a:off x="3548855" y="5811744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0" name="Straight Connector 69"/>
              <p:cNvCxnSpPr>
                <a:stCxn id="69" idx="0"/>
                <a:endCxn id="71" idx="4"/>
              </p:cNvCxnSpPr>
              <p:nvPr/>
            </p:nvCxnSpPr>
            <p:spPr bwMode="auto">
              <a:xfrm flipV="1">
                <a:off x="3609399" y="3385785"/>
                <a:ext cx="474" cy="2425959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71" name="Oval 70"/>
              <p:cNvSpPr/>
              <p:nvPr/>
            </p:nvSpPr>
            <p:spPr bwMode="auto">
              <a:xfrm>
                <a:off x="3549329" y="3255320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2" name="Straight Connector 71"/>
              <p:cNvCxnSpPr>
                <a:endCxn id="69" idx="4"/>
              </p:cNvCxnSpPr>
              <p:nvPr/>
            </p:nvCxnSpPr>
            <p:spPr bwMode="auto">
              <a:xfrm flipV="1">
                <a:off x="3605825" y="5942209"/>
                <a:ext cx="3574" cy="73961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</p:grpSp>
      <p:grpSp>
        <p:nvGrpSpPr>
          <p:cNvPr id="129" name="Group 128"/>
          <p:cNvGrpSpPr/>
          <p:nvPr/>
        </p:nvGrpSpPr>
        <p:grpSpPr>
          <a:xfrm>
            <a:off x="3211151" y="3994857"/>
            <a:ext cx="1379415" cy="1494023"/>
            <a:chOff x="3211151" y="3994857"/>
            <a:chExt cx="1379415" cy="1494023"/>
          </a:xfrm>
        </p:grpSpPr>
        <p:sp>
          <p:nvSpPr>
            <p:cNvPr id="89" name="Oval 88"/>
            <p:cNvSpPr/>
            <p:nvPr/>
          </p:nvSpPr>
          <p:spPr bwMode="auto">
            <a:xfrm>
              <a:off x="3322456" y="3994857"/>
              <a:ext cx="285520" cy="30763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Oval 89"/>
            <p:cNvSpPr/>
            <p:nvPr/>
          </p:nvSpPr>
          <p:spPr bwMode="auto">
            <a:xfrm>
              <a:off x="3239313" y="4239772"/>
              <a:ext cx="214515" cy="2311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Oval 90"/>
            <p:cNvSpPr/>
            <p:nvPr/>
          </p:nvSpPr>
          <p:spPr bwMode="auto">
            <a:xfrm>
              <a:off x="3537573" y="4306762"/>
              <a:ext cx="161168" cy="173649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2" name="Oval 91"/>
            <p:cNvSpPr/>
            <p:nvPr/>
          </p:nvSpPr>
          <p:spPr bwMode="auto">
            <a:xfrm>
              <a:off x="3211151" y="4583702"/>
              <a:ext cx="121087" cy="13046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Oval 92"/>
            <p:cNvSpPr/>
            <p:nvPr/>
          </p:nvSpPr>
          <p:spPr bwMode="auto">
            <a:xfrm>
              <a:off x="4522215" y="5415235"/>
              <a:ext cx="68351" cy="7364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3205727" y="3064465"/>
            <a:ext cx="498852" cy="3192443"/>
            <a:chOff x="3205727" y="3064465"/>
            <a:chExt cx="498852" cy="3192443"/>
          </a:xfrm>
        </p:grpSpPr>
        <p:grpSp>
          <p:nvGrpSpPr>
            <p:cNvPr id="98" name="Group 97"/>
            <p:cNvGrpSpPr/>
            <p:nvPr/>
          </p:nvGrpSpPr>
          <p:grpSpPr>
            <a:xfrm>
              <a:off x="3482326" y="3356990"/>
              <a:ext cx="121087" cy="2899918"/>
              <a:chOff x="3482326" y="3356990"/>
              <a:chExt cx="121087" cy="2899918"/>
            </a:xfrm>
          </p:grpSpPr>
          <p:sp>
            <p:nvSpPr>
              <p:cNvPr id="94" name="Oval 93"/>
              <p:cNvSpPr/>
              <p:nvPr/>
            </p:nvSpPr>
            <p:spPr bwMode="auto">
              <a:xfrm>
                <a:off x="3482326" y="3356990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95" name="Straight Connector 94"/>
              <p:cNvCxnSpPr>
                <a:stCxn id="96" idx="0"/>
                <a:endCxn id="94" idx="4"/>
              </p:cNvCxnSpPr>
              <p:nvPr/>
            </p:nvCxnSpPr>
            <p:spPr bwMode="auto">
              <a:xfrm flipV="1">
                <a:off x="3542870" y="3487455"/>
                <a:ext cx="0" cy="6205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96" name="Oval 95"/>
              <p:cNvSpPr/>
              <p:nvPr/>
            </p:nvSpPr>
            <p:spPr bwMode="auto">
              <a:xfrm>
                <a:off x="3482326" y="4107955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97" name="Straight Connector 96"/>
              <p:cNvCxnSpPr>
                <a:endCxn id="96" idx="4"/>
              </p:cNvCxnSpPr>
              <p:nvPr/>
            </p:nvCxnSpPr>
            <p:spPr bwMode="auto">
              <a:xfrm flipH="1" flipV="1">
                <a:off x="3542870" y="4238420"/>
                <a:ext cx="6459" cy="201848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99" name="Group 98"/>
            <p:cNvGrpSpPr/>
            <p:nvPr/>
          </p:nvGrpSpPr>
          <p:grpSpPr>
            <a:xfrm>
              <a:off x="3346570" y="3328976"/>
              <a:ext cx="134541" cy="2927929"/>
              <a:chOff x="3482326" y="3356990"/>
              <a:chExt cx="134541" cy="2927929"/>
            </a:xfrm>
          </p:grpSpPr>
          <p:sp>
            <p:nvSpPr>
              <p:cNvPr id="100" name="Oval 99"/>
              <p:cNvSpPr/>
              <p:nvPr/>
            </p:nvSpPr>
            <p:spPr bwMode="auto">
              <a:xfrm>
                <a:off x="3482326" y="3356990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01" name="Straight Connector 100"/>
              <p:cNvCxnSpPr>
                <a:stCxn id="102" idx="0"/>
                <a:endCxn id="100" idx="4"/>
              </p:cNvCxnSpPr>
              <p:nvPr/>
            </p:nvCxnSpPr>
            <p:spPr bwMode="auto">
              <a:xfrm flipH="1" flipV="1">
                <a:off x="3542870" y="3487455"/>
                <a:ext cx="13454" cy="69673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102" name="Oval 101"/>
              <p:cNvSpPr/>
              <p:nvPr/>
            </p:nvSpPr>
            <p:spPr bwMode="auto">
              <a:xfrm>
                <a:off x="3495780" y="4184186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03" name="Straight Connector 102"/>
              <p:cNvCxnSpPr>
                <a:endCxn id="102" idx="4"/>
              </p:cNvCxnSpPr>
              <p:nvPr/>
            </p:nvCxnSpPr>
            <p:spPr bwMode="auto">
              <a:xfrm flipH="1" flipV="1">
                <a:off x="3556324" y="4314651"/>
                <a:ext cx="6459" cy="197026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104" name="Group 103"/>
            <p:cNvGrpSpPr/>
            <p:nvPr/>
          </p:nvGrpSpPr>
          <p:grpSpPr>
            <a:xfrm>
              <a:off x="3577654" y="3196433"/>
              <a:ext cx="126925" cy="3060472"/>
              <a:chOff x="3476488" y="3356990"/>
              <a:chExt cx="126925" cy="3060472"/>
            </a:xfrm>
          </p:grpSpPr>
          <p:sp>
            <p:nvSpPr>
              <p:cNvPr id="105" name="Oval 104"/>
              <p:cNvSpPr/>
              <p:nvPr/>
            </p:nvSpPr>
            <p:spPr bwMode="auto">
              <a:xfrm>
                <a:off x="3482326" y="3356990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06" name="Straight Connector 105"/>
              <p:cNvCxnSpPr>
                <a:stCxn id="107" idx="0"/>
                <a:endCxn id="105" idx="4"/>
              </p:cNvCxnSpPr>
              <p:nvPr/>
            </p:nvCxnSpPr>
            <p:spPr bwMode="auto">
              <a:xfrm flipV="1">
                <a:off x="3537032" y="3487455"/>
                <a:ext cx="5838" cy="102843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107" name="Oval 106"/>
              <p:cNvSpPr/>
              <p:nvPr/>
            </p:nvSpPr>
            <p:spPr bwMode="auto">
              <a:xfrm>
                <a:off x="3476488" y="4515892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08" name="Straight Connector 107"/>
              <p:cNvCxnSpPr>
                <a:endCxn id="107" idx="4"/>
              </p:cNvCxnSpPr>
              <p:nvPr/>
            </p:nvCxnSpPr>
            <p:spPr bwMode="auto">
              <a:xfrm flipH="1" flipV="1">
                <a:off x="3537032" y="4646357"/>
                <a:ext cx="5837" cy="177110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110" name="Group 109"/>
            <p:cNvGrpSpPr/>
            <p:nvPr/>
          </p:nvGrpSpPr>
          <p:grpSpPr>
            <a:xfrm>
              <a:off x="3205727" y="3064465"/>
              <a:ext cx="126311" cy="3172925"/>
              <a:chOff x="3477102" y="3356990"/>
              <a:chExt cx="126311" cy="3172925"/>
            </a:xfrm>
          </p:grpSpPr>
          <p:sp>
            <p:nvSpPr>
              <p:cNvPr id="111" name="Oval 110"/>
              <p:cNvSpPr/>
              <p:nvPr/>
            </p:nvSpPr>
            <p:spPr bwMode="auto">
              <a:xfrm>
                <a:off x="3482326" y="3356990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12" name="Straight Connector 111"/>
              <p:cNvCxnSpPr>
                <a:stCxn id="113" idx="0"/>
                <a:endCxn id="111" idx="4"/>
              </p:cNvCxnSpPr>
              <p:nvPr/>
            </p:nvCxnSpPr>
            <p:spPr bwMode="auto">
              <a:xfrm flipV="1">
                <a:off x="3537646" y="3487455"/>
                <a:ext cx="5224" cy="131422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113" name="Oval 112"/>
              <p:cNvSpPr/>
              <p:nvPr/>
            </p:nvSpPr>
            <p:spPr bwMode="auto">
              <a:xfrm>
                <a:off x="3477102" y="4801675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14" name="Straight Connector 113"/>
              <p:cNvCxnSpPr>
                <a:endCxn id="113" idx="4"/>
              </p:cNvCxnSpPr>
              <p:nvPr/>
            </p:nvCxnSpPr>
            <p:spPr bwMode="auto">
              <a:xfrm flipH="1" flipV="1">
                <a:off x="3537646" y="4932140"/>
                <a:ext cx="5509" cy="15977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115" name="Group 114"/>
            <p:cNvGrpSpPr/>
            <p:nvPr/>
          </p:nvGrpSpPr>
          <p:grpSpPr>
            <a:xfrm>
              <a:off x="3269025" y="3196433"/>
              <a:ext cx="123557" cy="3060472"/>
              <a:chOff x="3482326" y="3356990"/>
              <a:chExt cx="123557" cy="3060472"/>
            </a:xfrm>
          </p:grpSpPr>
          <p:sp>
            <p:nvSpPr>
              <p:cNvPr id="116" name="Oval 115"/>
              <p:cNvSpPr/>
              <p:nvPr/>
            </p:nvSpPr>
            <p:spPr bwMode="auto">
              <a:xfrm>
                <a:off x="3482326" y="3356990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17" name="Straight Connector 116"/>
              <p:cNvCxnSpPr>
                <a:stCxn id="118" idx="0"/>
                <a:endCxn id="116" idx="4"/>
              </p:cNvCxnSpPr>
              <p:nvPr/>
            </p:nvCxnSpPr>
            <p:spPr bwMode="auto">
              <a:xfrm flipH="1" flipV="1">
                <a:off x="3542870" y="3487455"/>
                <a:ext cx="2470" cy="103048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118" name="Oval 117"/>
              <p:cNvSpPr/>
              <p:nvPr/>
            </p:nvSpPr>
            <p:spPr bwMode="auto">
              <a:xfrm>
                <a:off x="3484796" y="4517937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19" name="Straight Connector 118"/>
              <p:cNvCxnSpPr>
                <a:endCxn id="118" idx="4"/>
              </p:cNvCxnSpPr>
              <p:nvPr/>
            </p:nvCxnSpPr>
            <p:spPr bwMode="auto">
              <a:xfrm flipH="1" flipV="1">
                <a:off x="3545340" y="4648402"/>
                <a:ext cx="284" cy="176906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53047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3209034" y="3062600"/>
            <a:ext cx="493628" cy="3194305"/>
            <a:chOff x="3210951" y="3064465"/>
            <a:chExt cx="493628" cy="3194305"/>
          </a:xfrm>
        </p:grpSpPr>
        <p:grpSp>
          <p:nvGrpSpPr>
            <p:cNvPr id="90" name="Group 89"/>
            <p:cNvGrpSpPr/>
            <p:nvPr/>
          </p:nvGrpSpPr>
          <p:grpSpPr>
            <a:xfrm>
              <a:off x="3482326" y="3356990"/>
              <a:ext cx="121087" cy="2901780"/>
              <a:chOff x="3482326" y="3356990"/>
              <a:chExt cx="121087" cy="2901780"/>
            </a:xfrm>
          </p:grpSpPr>
          <p:sp>
            <p:nvSpPr>
              <p:cNvPr id="111" name="Oval 110"/>
              <p:cNvSpPr/>
              <p:nvPr/>
            </p:nvSpPr>
            <p:spPr bwMode="auto">
              <a:xfrm>
                <a:off x="3482326" y="3356990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12" name="Straight Connector 111"/>
              <p:cNvCxnSpPr>
                <a:endCxn id="111" idx="4"/>
              </p:cNvCxnSpPr>
              <p:nvPr/>
            </p:nvCxnSpPr>
            <p:spPr bwMode="auto">
              <a:xfrm flipH="1" flipV="1">
                <a:off x="3542870" y="3487455"/>
                <a:ext cx="8376" cy="277131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91" name="Group 90"/>
            <p:cNvGrpSpPr/>
            <p:nvPr/>
          </p:nvGrpSpPr>
          <p:grpSpPr>
            <a:xfrm>
              <a:off x="3346570" y="3328976"/>
              <a:ext cx="121087" cy="2910279"/>
              <a:chOff x="3482326" y="3356990"/>
              <a:chExt cx="121087" cy="2910279"/>
            </a:xfrm>
          </p:grpSpPr>
          <p:sp>
            <p:nvSpPr>
              <p:cNvPr id="107" name="Oval 106"/>
              <p:cNvSpPr/>
              <p:nvPr/>
            </p:nvSpPr>
            <p:spPr bwMode="auto">
              <a:xfrm>
                <a:off x="3482326" y="3356990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08" name="Straight Connector 107"/>
              <p:cNvCxnSpPr>
                <a:endCxn id="107" idx="4"/>
              </p:cNvCxnSpPr>
              <p:nvPr/>
            </p:nvCxnSpPr>
            <p:spPr bwMode="auto">
              <a:xfrm flipH="1" flipV="1">
                <a:off x="3542870" y="3487455"/>
                <a:ext cx="21830" cy="2779814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92" name="Group 91"/>
            <p:cNvGrpSpPr/>
            <p:nvPr/>
          </p:nvGrpSpPr>
          <p:grpSpPr>
            <a:xfrm>
              <a:off x="3583492" y="3196433"/>
              <a:ext cx="121087" cy="3062337"/>
              <a:chOff x="3482326" y="3356990"/>
              <a:chExt cx="121087" cy="3062337"/>
            </a:xfrm>
          </p:grpSpPr>
          <p:sp>
            <p:nvSpPr>
              <p:cNvPr id="103" name="Oval 102"/>
              <p:cNvSpPr/>
              <p:nvPr/>
            </p:nvSpPr>
            <p:spPr bwMode="auto">
              <a:xfrm>
                <a:off x="3482326" y="3356990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04" name="Straight Connector 103"/>
              <p:cNvCxnSpPr>
                <a:endCxn id="103" idx="4"/>
              </p:cNvCxnSpPr>
              <p:nvPr/>
            </p:nvCxnSpPr>
            <p:spPr bwMode="auto">
              <a:xfrm flipH="1" flipV="1">
                <a:off x="3542870" y="3487455"/>
                <a:ext cx="1917" cy="293187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93" name="Group 92"/>
            <p:cNvGrpSpPr/>
            <p:nvPr/>
          </p:nvGrpSpPr>
          <p:grpSpPr>
            <a:xfrm>
              <a:off x="3210951" y="3064465"/>
              <a:ext cx="121087" cy="3174790"/>
              <a:chOff x="3482326" y="3356990"/>
              <a:chExt cx="121087" cy="3174790"/>
            </a:xfrm>
          </p:grpSpPr>
          <p:sp>
            <p:nvSpPr>
              <p:cNvPr id="99" name="Oval 98"/>
              <p:cNvSpPr/>
              <p:nvPr/>
            </p:nvSpPr>
            <p:spPr bwMode="auto">
              <a:xfrm>
                <a:off x="3482326" y="3356990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00" name="Straight Connector 99"/>
              <p:cNvCxnSpPr>
                <a:endCxn id="99" idx="4"/>
              </p:cNvCxnSpPr>
              <p:nvPr/>
            </p:nvCxnSpPr>
            <p:spPr bwMode="auto">
              <a:xfrm flipV="1">
                <a:off x="3542870" y="3487455"/>
                <a:ext cx="0" cy="304432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94" name="Group 93"/>
            <p:cNvGrpSpPr/>
            <p:nvPr/>
          </p:nvGrpSpPr>
          <p:grpSpPr>
            <a:xfrm>
              <a:off x="3269025" y="3196433"/>
              <a:ext cx="121087" cy="3062337"/>
              <a:chOff x="3482326" y="3356990"/>
              <a:chExt cx="121087" cy="3062337"/>
            </a:xfrm>
          </p:grpSpPr>
          <p:sp>
            <p:nvSpPr>
              <p:cNvPr id="95" name="Oval 94"/>
              <p:cNvSpPr/>
              <p:nvPr/>
            </p:nvSpPr>
            <p:spPr bwMode="auto">
              <a:xfrm>
                <a:off x="3482326" y="3356990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96" name="Straight Connector 95"/>
              <p:cNvCxnSpPr>
                <a:stCxn id="54" idx="0"/>
                <a:endCxn id="95" idx="4"/>
              </p:cNvCxnSpPr>
              <p:nvPr/>
            </p:nvCxnSpPr>
            <p:spPr bwMode="auto">
              <a:xfrm flipH="1" flipV="1">
                <a:off x="3542870" y="3487455"/>
                <a:ext cx="4388" cy="293187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Optimization</a:t>
            </a:r>
            <a:endParaRPr lang="en-US" dirty="0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" t="2382" r="76039" b="2735"/>
          <a:stretch/>
        </p:blipFill>
        <p:spPr bwMode="auto">
          <a:xfrm>
            <a:off x="6992610" y="2060811"/>
            <a:ext cx="1395920" cy="274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3" t="1845" r="51732" b="3272"/>
          <a:stretch/>
        </p:blipFill>
        <p:spPr bwMode="auto">
          <a:xfrm>
            <a:off x="6974426" y="2060810"/>
            <a:ext cx="1395920" cy="274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2" t="2559" r="25763" b="2559"/>
          <a:stretch/>
        </p:blipFill>
        <p:spPr bwMode="auto">
          <a:xfrm>
            <a:off x="6992610" y="2068756"/>
            <a:ext cx="1395920" cy="274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9" t="2085" r="1456" b="3033"/>
          <a:stretch/>
        </p:blipFill>
        <p:spPr bwMode="auto">
          <a:xfrm>
            <a:off x="6974426" y="2068756"/>
            <a:ext cx="1395920" cy="274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638943" y="1235684"/>
            <a:ext cx="5289846" cy="2680878"/>
            <a:chOff x="722354" y="1756262"/>
            <a:chExt cx="7033215" cy="3496211"/>
          </a:xfrm>
        </p:grpSpPr>
        <p:grpSp>
          <p:nvGrpSpPr>
            <p:cNvPr id="36" name="Group 35"/>
            <p:cNvGrpSpPr/>
            <p:nvPr/>
          </p:nvGrpSpPr>
          <p:grpSpPr>
            <a:xfrm>
              <a:off x="722354" y="1756262"/>
              <a:ext cx="6973436" cy="3496211"/>
              <a:chOff x="606316" y="1548375"/>
              <a:chExt cx="2577801" cy="1479708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632807" y="1548375"/>
                <a:ext cx="2551310" cy="1291750"/>
                <a:chOff x="562948" y="1379573"/>
                <a:chExt cx="3255212" cy="1648142"/>
              </a:xfrm>
            </p:grpSpPr>
            <p:cxnSp>
              <p:nvCxnSpPr>
                <p:cNvPr id="46" name="Straight Arrow Connector 45"/>
                <p:cNvCxnSpPr/>
                <p:nvPr/>
              </p:nvCxnSpPr>
              <p:spPr bwMode="auto">
                <a:xfrm>
                  <a:off x="768964" y="3027715"/>
                  <a:ext cx="295241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47" name="Straight Arrow Connector 46"/>
                <p:cNvCxnSpPr/>
                <p:nvPr/>
              </p:nvCxnSpPr>
              <p:spPr bwMode="auto">
                <a:xfrm flipV="1">
                  <a:off x="768964" y="1443495"/>
                  <a:ext cx="0" cy="158422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48" name="Freeform 47"/>
                <p:cNvSpPr/>
                <p:nvPr/>
              </p:nvSpPr>
              <p:spPr bwMode="auto">
                <a:xfrm>
                  <a:off x="789210" y="1574001"/>
                  <a:ext cx="3028950" cy="1374345"/>
                </a:xfrm>
                <a:custGeom>
                  <a:avLst/>
                  <a:gdLst>
                    <a:gd name="connsiteX0" fmla="*/ 0 w 3038475"/>
                    <a:gd name="connsiteY0" fmla="*/ 1181100 h 1374345"/>
                    <a:gd name="connsiteX1" fmla="*/ 523875 w 3038475"/>
                    <a:gd name="connsiteY1" fmla="*/ 742950 h 1374345"/>
                    <a:gd name="connsiteX2" fmla="*/ 885825 w 3038475"/>
                    <a:gd name="connsiteY2" fmla="*/ 914400 h 1374345"/>
                    <a:gd name="connsiteX3" fmla="*/ 1209675 w 3038475"/>
                    <a:gd name="connsiteY3" fmla="*/ 590550 h 1374345"/>
                    <a:gd name="connsiteX4" fmla="*/ 1552575 w 3038475"/>
                    <a:gd name="connsiteY4" fmla="*/ 1371600 h 1374345"/>
                    <a:gd name="connsiteX5" fmla="*/ 1905000 w 3038475"/>
                    <a:gd name="connsiteY5" fmla="*/ 266700 h 1374345"/>
                    <a:gd name="connsiteX6" fmla="*/ 2209800 w 3038475"/>
                    <a:gd name="connsiteY6" fmla="*/ 971550 h 1374345"/>
                    <a:gd name="connsiteX7" fmla="*/ 2495550 w 3038475"/>
                    <a:gd name="connsiteY7" fmla="*/ 523875 h 1374345"/>
                    <a:gd name="connsiteX8" fmla="*/ 2705100 w 3038475"/>
                    <a:gd name="connsiteY8" fmla="*/ 733425 h 1374345"/>
                    <a:gd name="connsiteX9" fmla="*/ 3038475 w 3038475"/>
                    <a:gd name="connsiteY9" fmla="*/ 0 h 1374345"/>
                    <a:gd name="connsiteX0" fmla="*/ 0 w 3028950"/>
                    <a:gd name="connsiteY0" fmla="*/ 381000 h 1374345"/>
                    <a:gd name="connsiteX1" fmla="*/ 514350 w 3028950"/>
                    <a:gd name="connsiteY1" fmla="*/ 742950 h 1374345"/>
                    <a:gd name="connsiteX2" fmla="*/ 876300 w 3028950"/>
                    <a:gd name="connsiteY2" fmla="*/ 914400 h 1374345"/>
                    <a:gd name="connsiteX3" fmla="*/ 1200150 w 3028950"/>
                    <a:gd name="connsiteY3" fmla="*/ 590550 h 1374345"/>
                    <a:gd name="connsiteX4" fmla="*/ 1543050 w 3028950"/>
                    <a:gd name="connsiteY4" fmla="*/ 1371600 h 1374345"/>
                    <a:gd name="connsiteX5" fmla="*/ 1895475 w 3028950"/>
                    <a:gd name="connsiteY5" fmla="*/ 266700 h 1374345"/>
                    <a:gd name="connsiteX6" fmla="*/ 2200275 w 3028950"/>
                    <a:gd name="connsiteY6" fmla="*/ 971550 h 1374345"/>
                    <a:gd name="connsiteX7" fmla="*/ 2486025 w 3028950"/>
                    <a:gd name="connsiteY7" fmla="*/ 523875 h 1374345"/>
                    <a:gd name="connsiteX8" fmla="*/ 2695575 w 3028950"/>
                    <a:gd name="connsiteY8" fmla="*/ 733425 h 1374345"/>
                    <a:gd name="connsiteX9" fmla="*/ 3028950 w 3028950"/>
                    <a:gd name="connsiteY9" fmla="*/ 0 h 1374345"/>
                    <a:gd name="connsiteX0" fmla="*/ 0 w 3028950"/>
                    <a:gd name="connsiteY0" fmla="*/ 381000 h 1374345"/>
                    <a:gd name="connsiteX1" fmla="*/ 514350 w 3028950"/>
                    <a:gd name="connsiteY1" fmla="*/ 742950 h 1374345"/>
                    <a:gd name="connsiteX2" fmla="*/ 876300 w 3028950"/>
                    <a:gd name="connsiteY2" fmla="*/ 914400 h 1374345"/>
                    <a:gd name="connsiteX3" fmla="*/ 1200150 w 3028950"/>
                    <a:gd name="connsiteY3" fmla="*/ 590550 h 1374345"/>
                    <a:gd name="connsiteX4" fmla="*/ 1543050 w 3028950"/>
                    <a:gd name="connsiteY4" fmla="*/ 1371600 h 1374345"/>
                    <a:gd name="connsiteX5" fmla="*/ 1895475 w 3028950"/>
                    <a:gd name="connsiteY5" fmla="*/ 266700 h 1374345"/>
                    <a:gd name="connsiteX6" fmla="*/ 2200275 w 3028950"/>
                    <a:gd name="connsiteY6" fmla="*/ 971550 h 1374345"/>
                    <a:gd name="connsiteX7" fmla="*/ 2486025 w 3028950"/>
                    <a:gd name="connsiteY7" fmla="*/ 523875 h 1374345"/>
                    <a:gd name="connsiteX8" fmla="*/ 2695575 w 3028950"/>
                    <a:gd name="connsiteY8" fmla="*/ 733425 h 1374345"/>
                    <a:gd name="connsiteX9" fmla="*/ 3028950 w 3028950"/>
                    <a:gd name="connsiteY9" fmla="*/ 0 h 137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28950" h="1374345">
                      <a:moveTo>
                        <a:pt x="0" y="381000"/>
                      </a:moveTo>
                      <a:cubicBezTo>
                        <a:pt x="102394" y="746125"/>
                        <a:pt x="368300" y="654050"/>
                        <a:pt x="514350" y="742950"/>
                      </a:cubicBezTo>
                      <a:cubicBezTo>
                        <a:pt x="660400" y="831850"/>
                        <a:pt x="762000" y="939800"/>
                        <a:pt x="876300" y="914400"/>
                      </a:cubicBezTo>
                      <a:cubicBezTo>
                        <a:pt x="990600" y="889000"/>
                        <a:pt x="1089025" y="514350"/>
                        <a:pt x="1200150" y="590550"/>
                      </a:cubicBezTo>
                      <a:cubicBezTo>
                        <a:pt x="1311275" y="666750"/>
                        <a:pt x="1427163" y="1425575"/>
                        <a:pt x="1543050" y="1371600"/>
                      </a:cubicBezTo>
                      <a:cubicBezTo>
                        <a:pt x="1658937" y="1317625"/>
                        <a:pt x="1785938" y="333375"/>
                        <a:pt x="1895475" y="266700"/>
                      </a:cubicBezTo>
                      <a:cubicBezTo>
                        <a:pt x="2005013" y="200025"/>
                        <a:pt x="2101850" y="928687"/>
                        <a:pt x="2200275" y="971550"/>
                      </a:cubicBezTo>
                      <a:cubicBezTo>
                        <a:pt x="2298700" y="1014413"/>
                        <a:pt x="2403475" y="563562"/>
                        <a:pt x="2486025" y="523875"/>
                      </a:cubicBezTo>
                      <a:cubicBezTo>
                        <a:pt x="2568575" y="484188"/>
                        <a:pt x="2605088" y="820737"/>
                        <a:pt x="2695575" y="733425"/>
                      </a:cubicBezTo>
                      <a:cubicBezTo>
                        <a:pt x="2786062" y="646113"/>
                        <a:pt x="2907506" y="323056"/>
                        <a:pt x="302895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lg" len="lg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562948" y="1379573"/>
                  <a:ext cx="172214" cy="1944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dirty="0" smtClean="0">
                      <a:latin typeface="Times" pitchFamily="18" charset="0"/>
                    </a:rPr>
                    <a:t>V</a:t>
                  </a:r>
                  <a:endParaRPr lang="en-US" dirty="0">
                    <a:latin typeface="Times" pitchFamily="18" charset="0"/>
                  </a:endParaRPr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794274" y="2840125"/>
                <a:ext cx="2276966" cy="18795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200" dirty="0" smtClean="0"/>
                  <a:t>Parameter space</a:t>
                </a:r>
                <a:endParaRPr lang="en-US" sz="1200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16200000">
                <a:off x="79469" y="2125322"/>
                <a:ext cx="1241651" cy="187958"/>
              </a:xfrm>
              <a:prstGeom prst="rect">
                <a:avLst/>
              </a:prstGeom>
              <a:noFill/>
            </p:spPr>
            <p:txBody>
              <a:bodyPr wrap="square" rtlCol="0" anchor="b">
                <a:noAutofit/>
              </a:bodyPr>
              <a:lstStyle/>
              <a:p>
                <a:pPr algn="ctr"/>
                <a:r>
                  <a:rPr lang="en-US" sz="1200" dirty="0" smtClean="0"/>
                  <a:t>Energy</a:t>
                </a:r>
                <a:endParaRPr lang="en-US" sz="1200" dirty="0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7390437" y="4892422"/>
              <a:ext cx="365132" cy="3600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en-US" dirty="0">
                  <a:latin typeface="Times" pitchFamily="18" charset="0"/>
                </a:rPr>
                <a:t>X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33216" y="3916562"/>
            <a:ext cx="5289846" cy="2680878"/>
            <a:chOff x="722354" y="1756262"/>
            <a:chExt cx="7033215" cy="3496211"/>
          </a:xfrm>
        </p:grpSpPr>
        <p:grpSp>
          <p:nvGrpSpPr>
            <p:cNvPr id="51" name="Group 50"/>
            <p:cNvGrpSpPr/>
            <p:nvPr/>
          </p:nvGrpSpPr>
          <p:grpSpPr>
            <a:xfrm>
              <a:off x="722354" y="1756262"/>
              <a:ext cx="6768228" cy="3496211"/>
              <a:chOff x="606316" y="1548375"/>
              <a:chExt cx="2501944" cy="1479708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632807" y="1548375"/>
                <a:ext cx="2475453" cy="1291750"/>
                <a:chOff x="562948" y="1379573"/>
                <a:chExt cx="3158426" cy="1648142"/>
              </a:xfrm>
            </p:grpSpPr>
            <p:cxnSp>
              <p:nvCxnSpPr>
                <p:cNvPr id="56" name="Straight Arrow Connector 55"/>
                <p:cNvCxnSpPr/>
                <p:nvPr/>
              </p:nvCxnSpPr>
              <p:spPr bwMode="auto">
                <a:xfrm>
                  <a:off x="768964" y="3027715"/>
                  <a:ext cx="295241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57" name="Straight Arrow Connector 56"/>
                <p:cNvCxnSpPr/>
                <p:nvPr/>
              </p:nvCxnSpPr>
              <p:spPr bwMode="auto">
                <a:xfrm flipV="1">
                  <a:off x="768964" y="1443495"/>
                  <a:ext cx="0" cy="158422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59" name="TextBox 58"/>
                <p:cNvSpPr txBox="1"/>
                <p:nvPr/>
              </p:nvSpPr>
              <p:spPr>
                <a:xfrm>
                  <a:off x="562948" y="1379573"/>
                  <a:ext cx="172214" cy="1944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dirty="0">
                      <a:latin typeface="Times" pitchFamily="18" charset="0"/>
                    </a:rPr>
                    <a:t>η</a:t>
                  </a:r>
                </a:p>
              </p:txBody>
            </p:sp>
          </p:grpSp>
          <p:sp>
            <p:nvSpPr>
              <p:cNvPr id="54" name="TextBox 53"/>
              <p:cNvSpPr txBox="1"/>
              <p:nvPr/>
            </p:nvSpPr>
            <p:spPr>
              <a:xfrm>
                <a:off x="794274" y="2840125"/>
                <a:ext cx="2276966" cy="18795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200" dirty="0" smtClean="0"/>
                  <a:t>Parameter space</a:t>
                </a:r>
                <a:endParaRPr lang="en-US" sz="1200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6200000">
                <a:off x="79469" y="2125322"/>
                <a:ext cx="1241651" cy="187958"/>
              </a:xfrm>
              <a:prstGeom prst="rect">
                <a:avLst/>
              </a:prstGeom>
              <a:noFill/>
            </p:spPr>
            <p:txBody>
              <a:bodyPr wrap="square" rtlCol="0" anchor="b">
                <a:noAutofit/>
              </a:bodyPr>
              <a:lstStyle/>
              <a:p>
                <a:pPr algn="ctr"/>
                <a:r>
                  <a:rPr lang="en-US" sz="1200" dirty="0" smtClean="0"/>
                  <a:t>Weighting</a:t>
                </a:r>
                <a:endParaRPr lang="en-US" sz="1200" dirty="0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7390437" y="4892422"/>
              <a:ext cx="365132" cy="3600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en-US" dirty="0">
                  <a:latin typeface="Times" pitchFamily="18" charset="0"/>
                </a:rPr>
                <a:t>X</a:t>
              </a:r>
            </a:p>
          </p:txBody>
        </p:sp>
      </p:grpSp>
      <p:sp>
        <p:nvSpPr>
          <p:cNvPr id="60" name="Freeform 59"/>
          <p:cNvSpPr/>
          <p:nvPr/>
        </p:nvSpPr>
        <p:spPr bwMode="auto">
          <a:xfrm flipV="1">
            <a:off x="1008668" y="4476279"/>
            <a:ext cx="4842872" cy="1905130"/>
          </a:xfrm>
          <a:custGeom>
            <a:avLst/>
            <a:gdLst>
              <a:gd name="connsiteX0" fmla="*/ 0 w 3038475"/>
              <a:gd name="connsiteY0" fmla="*/ 1181100 h 1374345"/>
              <a:gd name="connsiteX1" fmla="*/ 523875 w 3038475"/>
              <a:gd name="connsiteY1" fmla="*/ 742950 h 1374345"/>
              <a:gd name="connsiteX2" fmla="*/ 885825 w 3038475"/>
              <a:gd name="connsiteY2" fmla="*/ 914400 h 1374345"/>
              <a:gd name="connsiteX3" fmla="*/ 1209675 w 3038475"/>
              <a:gd name="connsiteY3" fmla="*/ 590550 h 1374345"/>
              <a:gd name="connsiteX4" fmla="*/ 1552575 w 3038475"/>
              <a:gd name="connsiteY4" fmla="*/ 1371600 h 1374345"/>
              <a:gd name="connsiteX5" fmla="*/ 1905000 w 3038475"/>
              <a:gd name="connsiteY5" fmla="*/ 266700 h 1374345"/>
              <a:gd name="connsiteX6" fmla="*/ 2209800 w 3038475"/>
              <a:gd name="connsiteY6" fmla="*/ 971550 h 1374345"/>
              <a:gd name="connsiteX7" fmla="*/ 2495550 w 3038475"/>
              <a:gd name="connsiteY7" fmla="*/ 523875 h 1374345"/>
              <a:gd name="connsiteX8" fmla="*/ 2705100 w 3038475"/>
              <a:gd name="connsiteY8" fmla="*/ 733425 h 1374345"/>
              <a:gd name="connsiteX9" fmla="*/ 3038475 w 3038475"/>
              <a:gd name="connsiteY9" fmla="*/ 0 h 1374345"/>
              <a:gd name="connsiteX0" fmla="*/ 0 w 3028950"/>
              <a:gd name="connsiteY0" fmla="*/ 381000 h 1374345"/>
              <a:gd name="connsiteX1" fmla="*/ 514350 w 3028950"/>
              <a:gd name="connsiteY1" fmla="*/ 742950 h 1374345"/>
              <a:gd name="connsiteX2" fmla="*/ 876300 w 3028950"/>
              <a:gd name="connsiteY2" fmla="*/ 914400 h 1374345"/>
              <a:gd name="connsiteX3" fmla="*/ 1200150 w 3028950"/>
              <a:gd name="connsiteY3" fmla="*/ 590550 h 1374345"/>
              <a:gd name="connsiteX4" fmla="*/ 1543050 w 3028950"/>
              <a:gd name="connsiteY4" fmla="*/ 1371600 h 1374345"/>
              <a:gd name="connsiteX5" fmla="*/ 1895475 w 3028950"/>
              <a:gd name="connsiteY5" fmla="*/ 266700 h 1374345"/>
              <a:gd name="connsiteX6" fmla="*/ 2200275 w 3028950"/>
              <a:gd name="connsiteY6" fmla="*/ 971550 h 1374345"/>
              <a:gd name="connsiteX7" fmla="*/ 2486025 w 3028950"/>
              <a:gd name="connsiteY7" fmla="*/ 523875 h 1374345"/>
              <a:gd name="connsiteX8" fmla="*/ 2695575 w 3028950"/>
              <a:gd name="connsiteY8" fmla="*/ 733425 h 1374345"/>
              <a:gd name="connsiteX9" fmla="*/ 3028950 w 3028950"/>
              <a:gd name="connsiteY9" fmla="*/ 0 h 1374345"/>
              <a:gd name="connsiteX0" fmla="*/ 0 w 3028950"/>
              <a:gd name="connsiteY0" fmla="*/ 381000 h 1374345"/>
              <a:gd name="connsiteX1" fmla="*/ 514350 w 3028950"/>
              <a:gd name="connsiteY1" fmla="*/ 742950 h 1374345"/>
              <a:gd name="connsiteX2" fmla="*/ 876300 w 3028950"/>
              <a:gd name="connsiteY2" fmla="*/ 914400 h 1374345"/>
              <a:gd name="connsiteX3" fmla="*/ 1200150 w 3028950"/>
              <a:gd name="connsiteY3" fmla="*/ 590550 h 1374345"/>
              <a:gd name="connsiteX4" fmla="*/ 1543050 w 3028950"/>
              <a:gd name="connsiteY4" fmla="*/ 1371600 h 1374345"/>
              <a:gd name="connsiteX5" fmla="*/ 1895475 w 3028950"/>
              <a:gd name="connsiteY5" fmla="*/ 266700 h 1374345"/>
              <a:gd name="connsiteX6" fmla="*/ 2200275 w 3028950"/>
              <a:gd name="connsiteY6" fmla="*/ 971550 h 1374345"/>
              <a:gd name="connsiteX7" fmla="*/ 2486025 w 3028950"/>
              <a:gd name="connsiteY7" fmla="*/ 523875 h 1374345"/>
              <a:gd name="connsiteX8" fmla="*/ 2695575 w 3028950"/>
              <a:gd name="connsiteY8" fmla="*/ 733425 h 1374345"/>
              <a:gd name="connsiteX9" fmla="*/ 3028950 w 3028950"/>
              <a:gd name="connsiteY9" fmla="*/ 0 h 1374345"/>
              <a:gd name="connsiteX0" fmla="*/ 0 w 3028950"/>
              <a:gd name="connsiteY0" fmla="*/ 381000 h 1374411"/>
              <a:gd name="connsiteX1" fmla="*/ 514350 w 3028950"/>
              <a:gd name="connsiteY1" fmla="*/ 742950 h 1374411"/>
              <a:gd name="connsiteX2" fmla="*/ 876300 w 3028950"/>
              <a:gd name="connsiteY2" fmla="*/ 800170 h 1374411"/>
              <a:gd name="connsiteX3" fmla="*/ 1200150 w 3028950"/>
              <a:gd name="connsiteY3" fmla="*/ 590550 h 1374411"/>
              <a:gd name="connsiteX4" fmla="*/ 1543050 w 3028950"/>
              <a:gd name="connsiteY4" fmla="*/ 1371600 h 1374411"/>
              <a:gd name="connsiteX5" fmla="*/ 1895475 w 3028950"/>
              <a:gd name="connsiteY5" fmla="*/ 266700 h 1374411"/>
              <a:gd name="connsiteX6" fmla="*/ 2200275 w 3028950"/>
              <a:gd name="connsiteY6" fmla="*/ 971550 h 1374411"/>
              <a:gd name="connsiteX7" fmla="*/ 2486025 w 3028950"/>
              <a:gd name="connsiteY7" fmla="*/ 523875 h 1374411"/>
              <a:gd name="connsiteX8" fmla="*/ 2695575 w 3028950"/>
              <a:gd name="connsiteY8" fmla="*/ 733425 h 1374411"/>
              <a:gd name="connsiteX9" fmla="*/ 3028950 w 3028950"/>
              <a:gd name="connsiteY9" fmla="*/ 0 h 1374411"/>
              <a:gd name="connsiteX0" fmla="*/ 0 w 3028950"/>
              <a:gd name="connsiteY0" fmla="*/ 381000 h 1374411"/>
              <a:gd name="connsiteX1" fmla="*/ 509137 w 3028950"/>
              <a:gd name="connsiteY1" fmla="*/ 673143 h 1374411"/>
              <a:gd name="connsiteX2" fmla="*/ 876300 w 3028950"/>
              <a:gd name="connsiteY2" fmla="*/ 800170 h 1374411"/>
              <a:gd name="connsiteX3" fmla="*/ 1200150 w 3028950"/>
              <a:gd name="connsiteY3" fmla="*/ 590550 h 1374411"/>
              <a:gd name="connsiteX4" fmla="*/ 1543050 w 3028950"/>
              <a:gd name="connsiteY4" fmla="*/ 1371600 h 1374411"/>
              <a:gd name="connsiteX5" fmla="*/ 1895475 w 3028950"/>
              <a:gd name="connsiteY5" fmla="*/ 266700 h 1374411"/>
              <a:gd name="connsiteX6" fmla="*/ 2200275 w 3028950"/>
              <a:gd name="connsiteY6" fmla="*/ 971550 h 1374411"/>
              <a:gd name="connsiteX7" fmla="*/ 2486025 w 3028950"/>
              <a:gd name="connsiteY7" fmla="*/ 523875 h 1374411"/>
              <a:gd name="connsiteX8" fmla="*/ 2695575 w 3028950"/>
              <a:gd name="connsiteY8" fmla="*/ 733425 h 1374411"/>
              <a:gd name="connsiteX9" fmla="*/ 3028950 w 3028950"/>
              <a:gd name="connsiteY9" fmla="*/ 0 h 1374411"/>
              <a:gd name="connsiteX0" fmla="*/ 0 w 3028950"/>
              <a:gd name="connsiteY0" fmla="*/ 381000 h 1374411"/>
              <a:gd name="connsiteX1" fmla="*/ 509137 w 3028950"/>
              <a:gd name="connsiteY1" fmla="*/ 673143 h 1374411"/>
              <a:gd name="connsiteX2" fmla="*/ 876300 w 3028950"/>
              <a:gd name="connsiteY2" fmla="*/ 800170 h 1374411"/>
              <a:gd name="connsiteX3" fmla="*/ 1200150 w 3028950"/>
              <a:gd name="connsiteY3" fmla="*/ 590550 h 1374411"/>
              <a:gd name="connsiteX4" fmla="*/ 1543050 w 3028950"/>
              <a:gd name="connsiteY4" fmla="*/ 1371600 h 1374411"/>
              <a:gd name="connsiteX5" fmla="*/ 1895475 w 3028950"/>
              <a:gd name="connsiteY5" fmla="*/ 266700 h 1374411"/>
              <a:gd name="connsiteX6" fmla="*/ 2200275 w 3028950"/>
              <a:gd name="connsiteY6" fmla="*/ 971550 h 1374411"/>
              <a:gd name="connsiteX7" fmla="*/ 2486025 w 3028950"/>
              <a:gd name="connsiteY7" fmla="*/ 523875 h 1374411"/>
              <a:gd name="connsiteX8" fmla="*/ 2695575 w 3028950"/>
              <a:gd name="connsiteY8" fmla="*/ 733425 h 1374411"/>
              <a:gd name="connsiteX9" fmla="*/ 3028950 w 3028950"/>
              <a:gd name="connsiteY9" fmla="*/ 0 h 1374411"/>
              <a:gd name="connsiteX0" fmla="*/ 0 w 3028950"/>
              <a:gd name="connsiteY0" fmla="*/ 381000 h 1374241"/>
              <a:gd name="connsiteX1" fmla="*/ 509137 w 3028950"/>
              <a:gd name="connsiteY1" fmla="*/ 673143 h 1374241"/>
              <a:gd name="connsiteX2" fmla="*/ 876300 w 3028950"/>
              <a:gd name="connsiteY2" fmla="*/ 800170 h 1374241"/>
              <a:gd name="connsiteX3" fmla="*/ 1200150 w 3028950"/>
              <a:gd name="connsiteY3" fmla="*/ 590550 h 1374241"/>
              <a:gd name="connsiteX4" fmla="*/ 1543050 w 3028950"/>
              <a:gd name="connsiteY4" fmla="*/ 1371600 h 1374241"/>
              <a:gd name="connsiteX5" fmla="*/ 1895475 w 3028950"/>
              <a:gd name="connsiteY5" fmla="*/ 266700 h 1374241"/>
              <a:gd name="connsiteX6" fmla="*/ 2200275 w 3028950"/>
              <a:gd name="connsiteY6" fmla="*/ 971550 h 1374241"/>
              <a:gd name="connsiteX7" fmla="*/ 2486025 w 3028950"/>
              <a:gd name="connsiteY7" fmla="*/ 523875 h 1374241"/>
              <a:gd name="connsiteX8" fmla="*/ 2695575 w 3028950"/>
              <a:gd name="connsiteY8" fmla="*/ 733425 h 1374241"/>
              <a:gd name="connsiteX9" fmla="*/ 3028950 w 3028950"/>
              <a:gd name="connsiteY9" fmla="*/ 0 h 1374241"/>
              <a:gd name="connsiteX0" fmla="*/ 0 w 3028950"/>
              <a:gd name="connsiteY0" fmla="*/ 381000 h 1374241"/>
              <a:gd name="connsiteX1" fmla="*/ 509137 w 3028950"/>
              <a:gd name="connsiteY1" fmla="*/ 673143 h 1374241"/>
              <a:gd name="connsiteX2" fmla="*/ 876300 w 3028950"/>
              <a:gd name="connsiteY2" fmla="*/ 800170 h 1374241"/>
              <a:gd name="connsiteX3" fmla="*/ 1200150 w 3028950"/>
              <a:gd name="connsiteY3" fmla="*/ 590550 h 1374241"/>
              <a:gd name="connsiteX4" fmla="*/ 1543050 w 3028950"/>
              <a:gd name="connsiteY4" fmla="*/ 1371600 h 1374241"/>
              <a:gd name="connsiteX5" fmla="*/ 1895475 w 3028950"/>
              <a:gd name="connsiteY5" fmla="*/ 266700 h 1374241"/>
              <a:gd name="connsiteX6" fmla="*/ 2200275 w 3028950"/>
              <a:gd name="connsiteY6" fmla="*/ 971550 h 1374241"/>
              <a:gd name="connsiteX7" fmla="*/ 2486025 w 3028950"/>
              <a:gd name="connsiteY7" fmla="*/ 523875 h 1374241"/>
              <a:gd name="connsiteX8" fmla="*/ 2695575 w 3028950"/>
              <a:gd name="connsiteY8" fmla="*/ 733425 h 1374241"/>
              <a:gd name="connsiteX9" fmla="*/ 3028950 w 3028950"/>
              <a:gd name="connsiteY9" fmla="*/ 0 h 1374241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0275 w 3028950"/>
              <a:gd name="connsiteY6" fmla="*/ 971550 h 1372819"/>
              <a:gd name="connsiteX7" fmla="*/ 2486025 w 3028950"/>
              <a:gd name="connsiteY7" fmla="*/ 523875 h 1372819"/>
              <a:gd name="connsiteX8" fmla="*/ 2695575 w 3028950"/>
              <a:gd name="connsiteY8" fmla="*/ 733425 h 1372819"/>
              <a:gd name="connsiteX9" fmla="*/ 3028950 w 3028950"/>
              <a:gd name="connsiteY9" fmla="*/ 0 h 1372819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5488 w 3028950"/>
              <a:gd name="connsiteY6" fmla="*/ 863666 h 1372819"/>
              <a:gd name="connsiteX7" fmla="*/ 2486025 w 3028950"/>
              <a:gd name="connsiteY7" fmla="*/ 523875 h 1372819"/>
              <a:gd name="connsiteX8" fmla="*/ 2695575 w 3028950"/>
              <a:gd name="connsiteY8" fmla="*/ 733425 h 1372819"/>
              <a:gd name="connsiteX9" fmla="*/ 3028950 w 3028950"/>
              <a:gd name="connsiteY9" fmla="*/ 0 h 1372819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5488 w 3028950"/>
              <a:gd name="connsiteY6" fmla="*/ 863666 h 1372819"/>
              <a:gd name="connsiteX7" fmla="*/ 2486025 w 3028950"/>
              <a:gd name="connsiteY7" fmla="*/ 523875 h 1372819"/>
              <a:gd name="connsiteX8" fmla="*/ 2674723 w 3028950"/>
              <a:gd name="connsiteY8" fmla="*/ 625541 h 1372819"/>
              <a:gd name="connsiteX9" fmla="*/ 3028950 w 3028950"/>
              <a:gd name="connsiteY9" fmla="*/ 0 h 1372819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5488 w 3028950"/>
              <a:gd name="connsiteY6" fmla="*/ 863666 h 1372819"/>
              <a:gd name="connsiteX7" fmla="*/ 2486025 w 3028950"/>
              <a:gd name="connsiteY7" fmla="*/ 523875 h 1372819"/>
              <a:gd name="connsiteX8" fmla="*/ 2674723 w 3028950"/>
              <a:gd name="connsiteY8" fmla="*/ 625541 h 1372819"/>
              <a:gd name="connsiteX9" fmla="*/ 3028950 w 3028950"/>
              <a:gd name="connsiteY9" fmla="*/ 0 h 1372819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5488 w 3028950"/>
              <a:gd name="connsiteY6" fmla="*/ 863666 h 1372819"/>
              <a:gd name="connsiteX7" fmla="*/ 2486025 w 3028950"/>
              <a:gd name="connsiteY7" fmla="*/ 523875 h 1372819"/>
              <a:gd name="connsiteX8" fmla="*/ 2674723 w 3028950"/>
              <a:gd name="connsiteY8" fmla="*/ 625541 h 1372819"/>
              <a:gd name="connsiteX9" fmla="*/ 3028950 w 3028950"/>
              <a:gd name="connsiteY9" fmla="*/ 0 h 1372819"/>
              <a:gd name="connsiteX0" fmla="*/ 0 w 3028950"/>
              <a:gd name="connsiteY0" fmla="*/ 381000 h 1455290"/>
              <a:gd name="connsiteX1" fmla="*/ 509137 w 3028950"/>
              <a:gd name="connsiteY1" fmla="*/ 673143 h 1455290"/>
              <a:gd name="connsiteX2" fmla="*/ 876300 w 3028950"/>
              <a:gd name="connsiteY2" fmla="*/ 800170 h 1455290"/>
              <a:gd name="connsiteX3" fmla="*/ 1200150 w 3028950"/>
              <a:gd name="connsiteY3" fmla="*/ 590550 h 1455290"/>
              <a:gd name="connsiteX4" fmla="*/ 1543050 w 3028950"/>
              <a:gd name="connsiteY4" fmla="*/ 1454099 h 1455290"/>
              <a:gd name="connsiteX5" fmla="*/ 1905901 w 3028950"/>
              <a:gd name="connsiteY5" fmla="*/ 374584 h 1455290"/>
              <a:gd name="connsiteX6" fmla="*/ 2205488 w 3028950"/>
              <a:gd name="connsiteY6" fmla="*/ 863666 h 1455290"/>
              <a:gd name="connsiteX7" fmla="*/ 2486025 w 3028950"/>
              <a:gd name="connsiteY7" fmla="*/ 523875 h 1455290"/>
              <a:gd name="connsiteX8" fmla="*/ 2674723 w 3028950"/>
              <a:gd name="connsiteY8" fmla="*/ 625541 h 1455290"/>
              <a:gd name="connsiteX9" fmla="*/ 3028950 w 3028950"/>
              <a:gd name="connsiteY9" fmla="*/ 0 h 1455290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863666 h 1454706"/>
              <a:gd name="connsiteX7" fmla="*/ 2486025 w 3028950"/>
              <a:gd name="connsiteY7" fmla="*/ 523875 h 1454706"/>
              <a:gd name="connsiteX8" fmla="*/ 2674723 w 3028950"/>
              <a:gd name="connsiteY8" fmla="*/ 625541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863666 h 1454706"/>
              <a:gd name="connsiteX7" fmla="*/ 2486025 w 3028950"/>
              <a:gd name="connsiteY7" fmla="*/ 523875 h 1454706"/>
              <a:gd name="connsiteX8" fmla="*/ 2674723 w 3028950"/>
              <a:gd name="connsiteY8" fmla="*/ 625541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914435 h 1454706"/>
              <a:gd name="connsiteX7" fmla="*/ 2486025 w 3028950"/>
              <a:gd name="connsiteY7" fmla="*/ 523875 h 1454706"/>
              <a:gd name="connsiteX8" fmla="*/ 2674723 w 3028950"/>
              <a:gd name="connsiteY8" fmla="*/ 625541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914435 h 1454706"/>
              <a:gd name="connsiteX7" fmla="*/ 2482043 w 3028950"/>
              <a:gd name="connsiteY7" fmla="*/ 388139 h 1454706"/>
              <a:gd name="connsiteX8" fmla="*/ 2674723 w 3028950"/>
              <a:gd name="connsiteY8" fmla="*/ 625541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914435 h 1454706"/>
              <a:gd name="connsiteX7" fmla="*/ 2482043 w 3028950"/>
              <a:gd name="connsiteY7" fmla="*/ 388139 h 1454706"/>
              <a:gd name="connsiteX8" fmla="*/ 2702597 w 3028950"/>
              <a:gd name="connsiteY8" fmla="*/ 470414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914435 h 1454706"/>
              <a:gd name="connsiteX7" fmla="*/ 2482043 w 3028950"/>
              <a:gd name="connsiteY7" fmla="*/ 388139 h 1454706"/>
              <a:gd name="connsiteX8" fmla="*/ 2702597 w 3028950"/>
              <a:gd name="connsiteY8" fmla="*/ 470414 h 1454706"/>
              <a:gd name="connsiteX9" fmla="*/ 3028950 w 3028950"/>
              <a:gd name="connsiteY9" fmla="*/ 0 h 1454706"/>
              <a:gd name="connsiteX0" fmla="*/ 0 w 3028950"/>
              <a:gd name="connsiteY0" fmla="*/ 381000 h 1454425"/>
              <a:gd name="connsiteX1" fmla="*/ 509137 w 3028950"/>
              <a:gd name="connsiteY1" fmla="*/ 673143 h 1454425"/>
              <a:gd name="connsiteX2" fmla="*/ 876300 w 3028950"/>
              <a:gd name="connsiteY2" fmla="*/ 800170 h 1454425"/>
              <a:gd name="connsiteX3" fmla="*/ 1200150 w 3028950"/>
              <a:gd name="connsiteY3" fmla="*/ 551768 h 1454425"/>
              <a:gd name="connsiteX4" fmla="*/ 1543050 w 3028950"/>
              <a:gd name="connsiteY4" fmla="*/ 1454099 h 1454425"/>
              <a:gd name="connsiteX5" fmla="*/ 1905901 w 3028950"/>
              <a:gd name="connsiteY5" fmla="*/ 438045 h 1454425"/>
              <a:gd name="connsiteX6" fmla="*/ 2205488 w 3028950"/>
              <a:gd name="connsiteY6" fmla="*/ 914435 h 1454425"/>
              <a:gd name="connsiteX7" fmla="*/ 2482043 w 3028950"/>
              <a:gd name="connsiteY7" fmla="*/ 388139 h 1454425"/>
              <a:gd name="connsiteX8" fmla="*/ 2702597 w 3028950"/>
              <a:gd name="connsiteY8" fmla="*/ 470414 h 1454425"/>
              <a:gd name="connsiteX9" fmla="*/ 3028950 w 3028950"/>
              <a:gd name="connsiteY9" fmla="*/ 0 h 1454425"/>
              <a:gd name="connsiteX0" fmla="*/ 0 w 3028950"/>
              <a:gd name="connsiteY0" fmla="*/ 381000 h 1454388"/>
              <a:gd name="connsiteX1" fmla="*/ 509137 w 3028950"/>
              <a:gd name="connsiteY1" fmla="*/ 673143 h 1454388"/>
              <a:gd name="connsiteX2" fmla="*/ 876300 w 3028950"/>
              <a:gd name="connsiteY2" fmla="*/ 800170 h 1454388"/>
              <a:gd name="connsiteX3" fmla="*/ 1200150 w 3028950"/>
              <a:gd name="connsiteY3" fmla="*/ 551768 h 1454388"/>
              <a:gd name="connsiteX4" fmla="*/ 1543050 w 3028950"/>
              <a:gd name="connsiteY4" fmla="*/ 1454099 h 1454388"/>
              <a:gd name="connsiteX5" fmla="*/ 1905901 w 3028950"/>
              <a:gd name="connsiteY5" fmla="*/ 438045 h 1454388"/>
              <a:gd name="connsiteX6" fmla="*/ 2205488 w 3028950"/>
              <a:gd name="connsiteY6" fmla="*/ 914435 h 1454388"/>
              <a:gd name="connsiteX7" fmla="*/ 2482043 w 3028950"/>
              <a:gd name="connsiteY7" fmla="*/ 388139 h 1454388"/>
              <a:gd name="connsiteX8" fmla="*/ 2702597 w 3028950"/>
              <a:gd name="connsiteY8" fmla="*/ 470414 h 1454388"/>
              <a:gd name="connsiteX9" fmla="*/ 3028950 w 3028950"/>
              <a:gd name="connsiteY9" fmla="*/ 0 h 1454388"/>
              <a:gd name="connsiteX0" fmla="*/ 0 w 3028950"/>
              <a:gd name="connsiteY0" fmla="*/ 381000 h 1454414"/>
              <a:gd name="connsiteX1" fmla="*/ 509137 w 3028950"/>
              <a:gd name="connsiteY1" fmla="*/ 673143 h 1454414"/>
              <a:gd name="connsiteX2" fmla="*/ 876300 w 3028950"/>
              <a:gd name="connsiteY2" fmla="*/ 800170 h 1454414"/>
              <a:gd name="connsiteX3" fmla="*/ 1176258 w 3028950"/>
              <a:gd name="connsiteY3" fmla="*/ 556615 h 1454414"/>
              <a:gd name="connsiteX4" fmla="*/ 1543050 w 3028950"/>
              <a:gd name="connsiteY4" fmla="*/ 1454099 h 1454414"/>
              <a:gd name="connsiteX5" fmla="*/ 1905901 w 3028950"/>
              <a:gd name="connsiteY5" fmla="*/ 438045 h 1454414"/>
              <a:gd name="connsiteX6" fmla="*/ 2205488 w 3028950"/>
              <a:gd name="connsiteY6" fmla="*/ 914435 h 1454414"/>
              <a:gd name="connsiteX7" fmla="*/ 2482043 w 3028950"/>
              <a:gd name="connsiteY7" fmla="*/ 388139 h 1454414"/>
              <a:gd name="connsiteX8" fmla="*/ 2702597 w 3028950"/>
              <a:gd name="connsiteY8" fmla="*/ 470414 h 1454414"/>
              <a:gd name="connsiteX9" fmla="*/ 3028950 w 3028950"/>
              <a:gd name="connsiteY9" fmla="*/ 0 h 1454414"/>
              <a:gd name="connsiteX0" fmla="*/ 0 w 3028950"/>
              <a:gd name="connsiteY0" fmla="*/ 381000 h 1454414"/>
              <a:gd name="connsiteX1" fmla="*/ 525065 w 3028950"/>
              <a:gd name="connsiteY1" fmla="*/ 532559 h 1454414"/>
              <a:gd name="connsiteX2" fmla="*/ 876300 w 3028950"/>
              <a:gd name="connsiteY2" fmla="*/ 800170 h 1454414"/>
              <a:gd name="connsiteX3" fmla="*/ 1176258 w 3028950"/>
              <a:gd name="connsiteY3" fmla="*/ 556615 h 1454414"/>
              <a:gd name="connsiteX4" fmla="*/ 1543050 w 3028950"/>
              <a:gd name="connsiteY4" fmla="*/ 1454099 h 1454414"/>
              <a:gd name="connsiteX5" fmla="*/ 1905901 w 3028950"/>
              <a:gd name="connsiteY5" fmla="*/ 438045 h 1454414"/>
              <a:gd name="connsiteX6" fmla="*/ 2205488 w 3028950"/>
              <a:gd name="connsiteY6" fmla="*/ 914435 h 1454414"/>
              <a:gd name="connsiteX7" fmla="*/ 2482043 w 3028950"/>
              <a:gd name="connsiteY7" fmla="*/ 388139 h 1454414"/>
              <a:gd name="connsiteX8" fmla="*/ 2702597 w 3028950"/>
              <a:gd name="connsiteY8" fmla="*/ 470414 h 1454414"/>
              <a:gd name="connsiteX9" fmla="*/ 3028950 w 3028950"/>
              <a:gd name="connsiteY9" fmla="*/ 0 h 1454414"/>
              <a:gd name="connsiteX0" fmla="*/ 0 w 3028950"/>
              <a:gd name="connsiteY0" fmla="*/ 381000 h 1454414"/>
              <a:gd name="connsiteX1" fmla="*/ 525065 w 3028950"/>
              <a:gd name="connsiteY1" fmla="*/ 532559 h 1454414"/>
              <a:gd name="connsiteX2" fmla="*/ 876300 w 3028950"/>
              <a:gd name="connsiteY2" fmla="*/ 800170 h 1454414"/>
              <a:gd name="connsiteX3" fmla="*/ 1176258 w 3028950"/>
              <a:gd name="connsiteY3" fmla="*/ 556615 h 1454414"/>
              <a:gd name="connsiteX4" fmla="*/ 1543050 w 3028950"/>
              <a:gd name="connsiteY4" fmla="*/ 1454099 h 1454414"/>
              <a:gd name="connsiteX5" fmla="*/ 1905901 w 3028950"/>
              <a:gd name="connsiteY5" fmla="*/ 438045 h 1454414"/>
              <a:gd name="connsiteX6" fmla="*/ 2205488 w 3028950"/>
              <a:gd name="connsiteY6" fmla="*/ 914435 h 1454414"/>
              <a:gd name="connsiteX7" fmla="*/ 2482043 w 3028950"/>
              <a:gd name="connsiteY7" fmla="*/ 388139 h 1454414"/>
              <a:gd name="connsiteX8" fmla="*/ 2702597 w 3028950"/>
              <a:gd name="connsiteY8" fmla="*/ 470414 h 1454414"/>
              <a:gd name="connsiteX9" fmla="*/ 3028950 w 3028950"/>
              <a:gd name="connsiteY9" fmla="*/ 0 h 1454414"/>
              <a:gd name="connsiteX0" fmla="*/ 0 w 3036914"/>
              <a:gd name="connsiteY0" fmla="*/ 259807 h 1454414"/>
              <a:gd name="connsiteX1" fmla="*/ 533029 w 3036914"/>
              <a:gd name="connsiteY1" fmla="*/ 532559 h 1454414"/>
              <a:gd name="connsiteX2" fmla="*/ 884264 w 3036914"/>
              <a:gd name="connsiteY2" fmla="*/ 800170 h 1454414"/>
              <a:gd name="connsiteX3" fmla="*/ 1184222 w 3036914"/>
              <a:gd name="connsiteY3" fmla="*/ 556615 h 1454414"/>
              <a:gd name="connsiteX4" fmla="*/ 1551014 w 3036914"/>
              <a:gd name="connsiteY4" fmla="*/ 1454099 h 1454414"/>
              <a:gd name="connsiteX5" fmla="*/ 1913865 w 3036914"/>
              <a:gd name="connsiteY5" fmla="*/ 438045 h 1454414"/>
              <a:gd name="connsiteX6" fmla="*/ 2213452 w 3036914"/>
              <a:gd name="connsiteY6" fmla="*/ 914435 h 1454414"/>
              <a:gd name="connsiteX7" fmla="*/ 2490007 w 3036914"/>
              <a:gd name="connsiteY7" fmla="*/ 388139 h 1454414"/>
              <a:gd name="connsiteX8" fmla="*/ 2710561 w 3036914"/>
              <a:gd name="connsiteY8" fmla="*/ 470414 h 1454414"/>
              <a:gd name="connsiteX9" fmla="*/ 3036914 w 3036914"/>
              <a:gd name="connsiteY9" fmla="*/ 0 h 1454414"/>
              <a:gd name="connsiteX0" fmla="*/ 0 w 3036914"/>
              <a:gd name="connsiteY0" fmla="*/ 259807 h 1454414"/>
              <a:gd name="connsiteX1" fmla="*/ 533029 w 3036914"/>
              <a:gd name="connsiteY1" fmla="*/ 532559 h 1454414"/>
              <a:gd name="connsiteX2" fmla="*/ 884264 w 3036914"/>
              <a:gd name="connsiteY2" fmla="*/ 800170 h 1454414"/>
              <a:gd name="connsiteX3" fmla="*/ 1184222 w 3036914"/>
              <a:gd name="connsiteY3" fmla="*/ 556615 h 1454414"/>
              <a:gd name="connsiteX4" fmla="*/ 1551014 w 3036914"/>
              <a:gd name="connsiteY4" fmla="*/ 1454099 h 1454414"/>
              <a:gd name="connsiteX5" fmla="*/ 1913865 w 3036914"/>
              <a:gd name="connsiteY5" fmla="*/ 438045 h 1454414"/>
              <a:gd name="connsiteX6" fmla="*/ 2213452 w 3036914"/>
              <a:gd name="connsiteY6" fmla="*/ 914435 h 1454414"/>
              <a:gd name="connsiteX7" fmla="*/ 2490007 w 3036914"/>
              <a:gd name="connsiteY7" fmla="*/ 388139 h 1454414"/>
              <a:gd name="connsiteX8" fmla="*/ 2710561 w 3036914"/>
              <a:gd name="connsiteY8" fmla="*/ 470414 h 1454414"/>
              <a:gd name="connsiteX9" fmla="*/ 3036914 w 3036914"/>
              <a:gd name="connsiteY9" fmla="*/ 0 h 145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36914" h="1454414">
                <a:moveTo>
                  <a:pt x="0" y="259807"/>
                </a:moveTo>
                <a:cubicBezTo>
                  <a:pt x="146197" y="557064"/>
                  <a:pt x="385652" y="442499"/>
                  <a:pt x="533029" y="532559"/>
                </a:cubicBezTo>
                <a:cubicBezTo>
                  <a:pt x="680406" y="622619"/>
                  <a:pt x="775732" y="796161"/>
                  <a:pt x="884264" y="800170"/>
                </a:cubicBezTo>
                <a:cubicBezTo>
                  <a:pt x="992796" y="804179"/>
                  <a:pt x="1069115" y="554277"/>
                  <a:pt x="1184222" y="556615"/>
                </a:cubicBezTo>
                <a:cubicBezTo>
                  <a:pt x="1299329" y="558953"/>
                  <a:pt x="1429407" y="1473861"/>
                  <a:pt x="1551014" y="1454099"/>
                </a:cubicBezTo>
                <a:cubicBezTo>
                  <a:pt x="1672621" y="1434337"/>
                  <a:pt x="1803459" y="527989"/>
                  <a:pt x="1913865" y="438045"/>
                </a:cubicBezTo>
                <a:cubicBezTo>
                  <a:pt x="2024271" y="348101"/>
                  <a:pt x="2117428" y="922753"/>
                  <a:pt x="2213452" y="914435"/>
                </a:cubicBezTo>
                <a:cubicBezTo>
                  <a:pt x="2309476" y="906117"/>
                  <a:pt x="2407156" y="462142"/>
                  <a:pt x="2490007" y="388139"/>
                </a:cubicBezTo>
                <a:cubicBezTo>
                  <a:pt x="2572858" y="314136"/>
                  <a:pt x="2603482" y="481779"/>
                  <a:pt x="2710561" y="470414"/>
                </a:cubicBezTo>
                <a:cubicBezTo>
                  <a:pt x="2817640" y="459049"/>
                  <a:pt x="2915470" y="323056"/>
                  <a:pt x="3036914" y="0"/>
                </a:cubicBezTo>
              </a:path>
            </a:pathLst>
          </a:custGeom>
          <a:noFill/>
          <a:ln w="12700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" name="Freeform 60"/>
          <p:cNvSpPr/>
          <p:nvPr/>
        </p:nvSpPr>
        <p:spPr bwMode="auto">
          <a:xfrm flipV="1">
            <a:off x="1021368" y="4830154"/>
            <a:ext cx="4830172" cy="1551255"/>
          </a:xfrm>
          <a:custGeom>
            <a:avLst/>
            <a:gdLst>
              <a:gd name="connsiteX0" fmla="*/ 0 w 3038475"/>
              <a:gd name="connsiteY0" fmla="*/ 1181100 h 1374345"/>
              <a:gd name="connsiteX1" fmla="*/ 523875 w 3038475"/>
              <a:gd name="connsiteY1" fmla="*/ 742950 h 1374345"/>
              <a:gd name="connsiteX2" fmla="*/ 885825 w 3038475"/>
              <a:gd name="connsiteY2" fmla="*/ 914400 h 1374345"/>
              <a:gd name="connsiteX3" fmla="*/ 1209675 w 3038475"/>
              <a:gd name="connsiteY3" fmla="*/ 590550 h 1374345"/>
              <a:gd name="connsiteX4" fmla="*/ 1552575 w 3038475"/>
              <a:gd name="connsiteY4" fmla="*/ 1371600 h 1374345"/>
              <a:gd name="connsiteX5" fmla="*/ 1905000 w 3038475"/>
              <a:gd name="connsiteY5" fmla="*/ 266700 h 1374345"/>
              <a:gd name="connsiteX6" fmla="*/ 2209800 w 3038475"/>
              <a:gd name="connsiteY6" fmla="*/ 971550 h 1374345"/>
              <a:gd name="connsiteX7" fmla="*/ 2495550 w 3038475"/>
              <a:gd name="connsiteY7" fmla="*/ 523875 h 1374345"/>
              <a:gd name="connsiteX8" fmla="*/ 2705100 w 3038475"/>
              <a:gd name="connsiteY8" fmla="*/ 733425 h 1374345"/>
              <a:gd name="connsiteX9" fmla="*/ 3038475 w 3038475"/>
              <a:gd name="connsiteY9" fmla="*/ 0 h 1374345"/>
              <a:gd name="connsiteX0" fmla="*/ 0 w 3028950"/>
              <a:gd name="connsiteY0" fmla="*/ 381000 h 1374345"/>
              <a:gd name="connsiteX1" fmla="*/ 514350 w 3028950"/>
              <a:gd name="connsiteY1" fmla="*/ 742950 h 1374345"/>
              <a:gd name="connsiteX2" fmla="*/ 876300 w 3028950"/>
              <a:gd name="connsiteY2" fmla="*/ 914400 h 1374345"/>
              <a:gd name="connsiteX3" fmla="*/ 1200150 w 3028950"/>
              <a:gd name="connsiteY3" fmla="*/ 590550 h 1374345"/>
              <a:gd name="connsiteX4" fmla="*/ 1543050 w 3028950"/>
              <a:gd name="connsiteY4" fmla="*/ 1371600 h 1374345"/>
              <a:gd name="connsiteX5" fmla="*/ 1895475 w 3028950"/>
              <a:gd name="connsiteY5" fmla="*/ 266700 h 1374345"/>
              <a:gd name="connsiteX6" fmla="*/ 2200275 w 3028950"/>
              <a:gd name="connsiteY6" fmla="*/ 971550 h 1374345"/>
              <a:gd name="connsiteX7" fmla="*/ 2486025 w 3028950"/>
              <a:gd name="connsiteY7" fmla="*/ 523875 h 1374345"/>
              <a:gd name="connsiteX8" fmla="*/ 2695575 w 3028950"/>
              <a:gd name="connsiteY8" fmla="*/ 733425 h 1374345"/>
              <a:gd name="connsiteX9" fmla="*/ 3028950 w 3028950"/>
              <a:gd name="connsiteY9" fmla="*/ 0 h 1374345"/>
              <a:gd name="connsiteX0" fmla="*/ 0 w 3028950"/>
              <a:gd name="connsiteY0" fmla="*/ 381000 h 1374345"/>
              <a:gd name="connsiteX1" fmla="*/ 514350 w 3028950"/>
              <a:gd name="connsiteY1" fmla="*/ 742950 h 1374345"/>
              <a:gd name="connsiteX2" fmla="*/ 876300 w 3028950"/>
              <a:gd name="connsiteY2" fmla="*/ 914400 h 1374345"/>
              <a:gd name="connsiteX3" fmla="*/ 1200150 w 3028950"/>
              <a:gd name="connsiteY3" fmla="*/ 590550 h 1374345"/>
              <a:gd name="connsiteX4" fmla="*/ 1543050 w 3028950"/>
              <a:gd name="connsiteY4" fmla="*/ 1371600 h 1374345"/>
              <a:gd name="connsiteX5" fmla="*/ 1895475 w 3028950"/>
              <a:gd name="connsiteY5" fmla="*/ 266700 h 1374345"/>
              <a:gd name="connsiteX6" fmla="*/ 2200275 w 3028950"/>
              <a:gd name="connsiteY6" fmla="*/ 971550 h 1374345"/>
              <a:gd name="connsiteX7" fmla="*/ 2486025 w 3028950"/>
              <a:gd name="connsiteY7" fmla="*/ 523875 h 1374345"/>
              <a:gd name="connsiteX8" fmla="*/ 2695575 w 3028950"/>
              <a:gd name="connsiteY8" fmla="*/ 733425 h 1374345"/>
              <a:gd name="connsiteX9" fmla="*/ 3028950 w 3028950"/>
              <a:gd name="connsiteY9" fmla="*/ 0 h 137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28950" h="1374345">
                <a:moveTo>
                  <a:pt x="0" y="381000"/>
                </a:moveTo>
                <a:cubicBezTo>
                  <a:pt x="102394" y="746125"/>
                  <a:pt x="368300" y="654050"/>
                  <a:pt x="514350" y="742950"/>
                </a:cubicBezTo>
                <a:cubicBezTo>
                  <a:pt x="660400" y="831850"/>
                  <a:pt x="762000" y="939800"/>
                  <a:pt x="876300" y="914400"/>
                </a:cubicBezTo>
                <a:cubicBezTo>
                  <a:pt x="990600" y="889000"/>
                  <a:pt x="1089025" y="514350"/>
                  <a:pt x="1200150" y="590550"/>
                </a:cubicBezTo>
                <a:cubicBezTo>
                  <a:pt x="1311275" y="666750"/>
                  <a:pt x="1427163" y="1425575"/>
                  <a:pt x="1543050" y="1371600"/>
                </a:cubicBezTo>
                <a:cubicBezTo>
                  <a:pt x="1658937" y="1317625"/>
                  <a:pt x="1785938" y="333375"/>
                  <a:pt x="1895475" y="266700"/>
                </a:cubicBezTo>
                <a:cubicBezTo>
                  <a:pt x="2005013" y="200025"/>
                  <a:pt x="2101850" y="928687"/>
                  <a:pt x="2200275" y="971550"/>
                </a:cubicBezTo>
                <a:cubicBezTo>
                  <a:pt x="2298700" y="1014413"/>
                  <a:pt x="2403475" y="563562"/>
                  <a:pt x="2486025" y="523875"/>
                </a:cubicBezTo>
                <a:cubicBezTo>
                  <a:pt x="2568575" y="484188"/>
                  <a:pt x="2605088" y="820737"/>
                  <a:pt x="2695575" y="733425"/>
                </a:cubicBezTo>
                <a:cubicBezTo>
                  <a:pt x="2786062" y="646113"/>
                  <a:pt x="2907506" y="323056"/>
                  <a:pt x="3028950" y="0"/>
                </a:cubicBezTo>
              </a:path>
            </a:pathLst>
          </a:custGeom>
          <a:noFill/>
          <a:ln w="12700" cap="flat" cmpd="sng" algn="ctr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Freeform 61"/>
          <p:cNvSpPr/>
          <p:nvPr/>
        </p:nvSpPr>
        <p:spPr bwMode="auto">
          <a:xfrm flipV="1">
            <a:off x="1008682" y="4135865"/>
            <a:ext cx="4842872" cy="2245544"/>
          </a:xfrm>
          <a:custGeom>
            <a:avLst/>
            <a:gdLst>
              <a:gd name="connsiteX0" fmla="*/ 0 w 3038475"/>
              <a:gd name="connsiteY0" fmla="*/ 1181100 h 1374345"/>
              <a:gd name="connsiteX1" fmla="*/ 523875 w 3038475"/>
              <a:gd name="connsiteY1" fmla="*/ 742950 h 1374345"/>
              <a:gd name="connsiteX2" fmla="*/ 885825 w 3038475"/>
              <a:gd name="connsiteY2" fmla="*/ 914400 h 1374345"/>
              <a:gd name="connsiteX3" fmla="*/ 1209675 w 3038475"/>
              <a:gd name="connsiteY3" fmla="*/ 590550 h 1374345"/>
              <a:gd name="connsiteX4" fmla="*/ 1552575 w 3038475"/>
              <a:gd name="connsiteY4" fmla="*/ 1371600 h 1374345"/>
              <a:gd name="connsiteX5" fmla="*/ 1905000 w 3038475"/>
              <a:gd name="connsiteY5" fmla="*/ 266700 h 1374345"/>
              <a:gd name="connsiteX6" fmla="*/ 2209800 w 3038475"/>
              <a:gd name="connsiteY6" fmla="*/ 971550 h 1374345"/>
              <a:gd name="connsiteX7" fmla="*/ 2495550 w 3038475"/>
              <a:gd name="connsiteY7" fmla="*/ 523875 h 1374345"/>
              <a:gd name="connsiteX8" fmla="*/ 2705100 w 3038475"/>
              <a:gd name="connsiteY8" fmla="*/ 733425 h 1374345"/>
              <a:gd name="connsiteX9" fmla="*/ 3038475 w 3038475"/>
              <a:gd name="connsiteY9" fmla="*/ 0 h 1374345"/>
              <a:gd name="connsiteX0" fmla="*/ 0 w 3028950"/>
              <a:gd name="connsiteY0" fmla="*/ 381000 h 1374345"/>
              <a:gd name="connsiteX1" fmla="*/ 514350 w 3028950"/>
              <a:gd name="connsiteY1" fmla="*/ 742950 h 1374345"/>
              <a:gd name="connsiteX2" fmla="*/ 876300 w 3028950"/>
              <a:gd name="connsiteY2" fmla="*/ 914400 h 1374345"/>
              <a:gd name="connsiteX3" fmla="*/ 1200150 w 3028950"/>
              <a:gd name="connsiteY3" fmla="*/ 590550 h 1374345"/>
              <a:gd name="connsiteX4" fmla="*/ 1543050 w 3028950"/>
              <a:gd name="connsiteY4" fmla="*/ 1371600 h 1374345"/>
              <a:gd name="connsiteX5" fmla="*/ 1895475 w 3028950"/>
              <a:gd name="connsiteY5" fmla="*/ 266700 h 1374345"/>
              <a:gd name="connsiteX6" fmla="*/ 2200275 w 3028950"/>
              <a:gd name="connsiteY6" fmla="*/ 971550 h 1374345"/>
              <a:gd name="connsiteX7" fmla="*/ 2486025 w 3028950"/>
              <a:gd name="connsiteY7" fmla="*/ 523875 h 1374345"/>
              <a:gd name="connsiteX8" fmla="*/ 2695575 w 3028950"/>
              <a:gd name="connsiteY8" fmla="*/ 733425 h 1374345"/>
              <a:gd name="connsiteX9" fmla="*/ 3028950 w 3028950"/>
              <a:gd name="connsiteY9" fmla="*/ 0 h 1374345"/>
              <a:gd name="connsiteX0" fmla="*/ 0 w 3028950"/>
              <a:gd name="connsiteY0" fmla="*/ 381000 h 1374345"/>
              <a:gd name="connsiteX1" fmla="*/ 514350 w 3028950"/>
              <a:gd name="connsiteY1" fmla="*/ 742950 h 1374345"/>
              <a:gd name="connsiteX2" fmla="*/ 876300 w 3028950"/>
              <a:gd name="connsiteY2" fmla="*/ 914400 h 1374345"/>
              <a:gd name="connsiteX3" fmla="*/ 1200150 w 3028950"/>
              <a:gd name="connsiteY3" fmla="*/ 590550 h 1374345"/>
              <a:gd name="connsiteX4" fmla="*/ 1543050 w 3028950"/>
              <a:gd name="connsiteY4" fmla="*/ 1371600 h 1374345"/>
              <a:gd name="connsiteX5" fmla="*/ 1895475 w 3028950"/>
              <a:gd name="connsiteY5" fmla="*/ 266700 h 1374345"/>
              <a:gd name="connsiteX6" fmla="*/ 2200275 w 3028950"/>
              <a:gd name="connsiteY6" fmla="*/ 971550 h 1374345"/>
              <a:gd name="connsiteX7" fmla="*/ 2486025 w 3028950"/>
              <a:gd name="connsiteY7" fmla="*/ 523875 h 1374345"/>
              <a:gd name="connsiteX8" fmla="*/ 2695575 w 3028950"/>
              <a:gd name="connsiteY8" fmla="*/ 733425 h 1374345"/>
              <a:gd name="connsiteX9" fmla="*/ 3028950 w 3028950"/>
              <a:gd name="connsiteY9" fmla="*/ 0 h 1374345"/>
              <a:gd name="connsiteX0" fmla="*/ 0 w 3028950"/>
              <a:gd name="connsiteY0" fmla="*/ 381000 h 1374411"/>
              <a:gd name="connsiteX1" fmla="*/ 514350 w 3028950"/>
              <a:gd name="connsiteY1" fmla="*/ 742950 h 1374411"/>
              <a:gd name="connsiteX2" fmla="*/ 876300 w 3028950"/>
              <a:gd name="connsiteY2" fmla="*/ 800170 h 1374411"/>
              <a:gd name="connsiteX3" fmla="*/ 1200150 w 3028950"/>
              <a:gd name="connsiteY3" fmla="*/ 590550 h 1374411"/>
              <a:gd name="connsiteX4" fmla="*/ 1543050 w 3028950"/>
              <a:gd name="connsiteY4" fmla="*/ 1371600 h 1374411"/>
              <a:gd name="connsiteX5" fmla="*/ 1895475 w 3028950"/>
              <a:gd name="connsiteY5" fmla="*/ 266700 h 1374411"/>
              <a:gd name="connsiteX6" fmla="*/ 2200275 w 3028950"/>
              <a:gd name="connsiteY6" fmla="*/ 971550 h 1374411"/>
              <a:gd name="connsiteX7" fmla="*/ 2486025 w 3028950"/>
              <a:gd name="connsiteY7" fmla="*/ 523875 h 1374411"/>
              <a:gd name="connsiteX8" fmla="*/ 2695575 w 3028950"/>
              <a:gd name="connsiteY8" fmla="*/ 733425 h 1374411"/>
              <a:gd name="connsiteX9" fmla="*/ 3028950 w 3028950"/>
              <a:gd name="connsiteY9" fmla="*/ 0 h 1374411"/>
              <a:gd name="connsiteX0" fmla="*/ 0 w 3028950"/>
              <a:gd name="connsiteY0" fmla="*/ 381000 h 1374411"/>
              <a:gd name="connsiteX1" fmla="*/ 509137 w 3028950"/>
              <a:gd name="connsiteY1" fmla="*/ 673143 h 1374411"/>
              <a:gd name="connsiteX2" fmla="*/ 876300 w 3028950"/>
              <a:gd name="connsiteY2" fmla="*/ 800170 h 1374411"/>
              <a:gd name="connsiteX3" fmla="*/ 1200150 w 3028950"/>
              <a:gd name="connsiteY3" fmla="*/ 590550 h 1374411"/>
              <a:gd name="connsiteX4" fmla="*/ 1543050 w 3028950"/>
              <a:gd name="connsiteY4" fmla="*/ 1371600 h 1374411"/>
              <a:gd name="connsiteX5" fmla="*/ 1895475 w 3028950"/>
              <a:gd name="connsiteY5" fmla="*/ 266700 h 1374411"/>
              <a:gd name="connsiteX6" fmla="*/ 2200275 w 3028950"/>
              <a:gd name="connsiteY6" fmla="*/ 971550 h 1374411"/>
              <a:gd name="connsiteX7" fmla="*/ 2486025 w 3028950"/>
              <a:gd name="connsiteY7" fmla="*/ 523875 h 1374411"/>
              <a:gd name="connsiteX8" fmla="*/ 2695575 w 3028950"/>
              <a:gd name="connsiteY8" fmla="*/ 733425 h 1374411"/>
              <a:gd name="connsiteX9" fmla="*/ 3028950 w 3028950"/>
              <a:gd name="connsiteY9" fmla="*/ 0 h 1374411"/>
              <a:gd name="connsiteX0" fmla="*/ 0 w 3028950"/>
              <a:gd name="connsiteY0" fmla="*/ 381000 h 1374411"/>
              <a:gd name="connsiteX1" fmla="*/ 509137 w 3028950"/>
              <a:gd name="connsiteY1" fmla="*/ 673143 h 1374411"/>
              <a:gd name="connsiteX2" fmla="*/ 876300 w 3028950"/>
              <a:gd name="connsiteY2" fmla="*/ 800170 h 1374411"/>
              <a:gd name="connsiteX3" fmla="*/ 1200150 w 3028950"/>
              <a:gd name="connsiteY3" fmla="*/ 590550 h 1374411"/>
              <a:gd name="connsiteX4" fmla="*/ 1543050 w 3028950"/>
              <a:gd name="connsiteY4" fmla="*/ 1371600 h 1374411"/>
              <a:gd name="connsiteX5" fmla="*/ 1895475 w 3028950"/>
              <a:gd name="connsiteY5" fmla="*/ 266700 h 1374411"/>
              <a:gd name="connsiteX6" fmla="*/ 2200275 w 3028950"/>
              <a:gd name="connsiteY6" fmla="*/ 971550 h 1374411"/>
              <a:gd name="connsiteX7" fmla="*/ 2486025 w 3028950"/>
              <a:gd name="connsiteY7" fmla="*/ 523875 h 1374411"/>
              <a:gd name="connsiteX8" fmla="*/ 2695575 w 3028950"/>
              <a:gd name="connsiteY8" fmla="*/ 733425 h 1374411"/>
              <a:gd name="connsiteX9" fmla="*/ 3028950 w 3028950"/>
              <a:gd name="connsiteY9" fmla="*/ 0 h 1374411"/>
              <a:gd name="connsiteX0" fmla="*/ 0 w 3028950"/>
              <a:gd name="connsiteY0" fmla="*/ 381000 h 1374241"/>
              <a:gd name="connsiteX1" fmla="*/ 509137 w 3028950"/>
              <a:gd name="connsiteY1" fmla="*/ 673143 h 1374241"/>
              <a:gd name="connsiteX2" fmla="*/ 876300 w 3028950"/>
              <a:gd name="connsiteY2" fmla="*/ 800170 h 1374241"/>
              <a:gd name="connsiteX3" fmla="*/ 1200150 w 3028950"/>
              <a:gd name="connsiteY3" fmla="*/ 590550 h 1374241"/>
              <a:gd name="connsiteX4" fmla="*/ 1543050 w 3028950"/>
              <a:gd name="connsiteY4" fmla="*/ 1371600 h 1374241"/>
              <a:gd name="connsiteX5" fmla="*/ 1895475 w 3028950"/>
              <a:gd name="connsiteY5" fmla="*/ 266700 h 1374241"/>
              <a:gd name="connsiteX6" fmla="*/ 2200275 w 3028950"/>
              <a:gd name="connsiteY6" fmla="*/ 971550 h 1374241"/>
              <a:gd name="connsiteX7" fmla="*/ 2486025 w 3028950"/>
              <a:gd name="connsiteY7" fmla="*/ 523875 h 1374241"/>
              <a:gd name="connsiteX8" fmla="*/ 2695575 w 3028950"/>
              <a:gd name="connsiteY8" fmla="*/ 733425 h 1374241"/>
              <a:gd name="connsiteX9" fmla="*/ 3028950 w 3028950"/>
              <a:gd name="connsiteY9" fmla="*/ 0 h 1374241"/>
              <a:gd name="connsiteX0" fmla="*/ 0 w 3028950"/>
              <a:gd name="connsiteY0" fmla="*/ 381000 h 1374241"/>
              <a:gd name="connsiteX1" fmla="*/ 509137 w 3028950"/>
              <a:gd name="connsiteY1" fmla="*/ 673143 h 1374241"/>
              <a:gd name="connsiteX2" fmla="*/ 876300 w 3028950"/>
              <a:gd name="connsiteY2" fmla="*/ 800170 h 1374241"/>
              <a:gd name="connsiteX3" fmla="*/ 1200150 w 3028950"/>
              <a:gd name="connsiteY3" fmla="*/ 590550 h 1374241"/>
              <a:gd name="connsiteX4" fmla="*/ 1543050 w 3028950"/>
              <a:gd name="connsiteY4" fmla="*/ 1371600 h 1374241"/>
              <a:gd name="connsiteX5" fmla="*/ 1895475 w 3028950"/>
              <a:gd name="connsiteY5" fmla="*/ 266700 h 1374241"/>
              <a:gd name="connsiteX6" fmla="*/ 2200275 w 3028950"/>
              <a:gd name="connsiteY6" fmla="*/ 971550 h 1374241"/>
              <a:gd name="connsiteX7" fmla="*/ 2486025 w 3028950"/>
              <a:gd name="connsiteY7" fmla="*/ 523875 h 1374241"/>
              <a:gd name="connsiteX8" fmla="*/ 2695575 w 3028950"/>
              <a:gd name="connsiteY8" fmla="*/ 733425 h 1374241"/>
              <a:gd name="connsiteX9" fmla="*/ 3028950 w 3028950"/>
              <a:gd name="connsiteY9" fmla="*/ 0 h 1374241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0275 w 3028950"/>
              <a:gd name="connsiteY6" fmla="*/ 971550 h 1372819"/>
              <a:gd name="connsiteX7" fmla="*/ 2486025 w 3028950"/>
              <a:gd name="connsiteY7" fmla="*/ 523875 h 1372819"/>
              <a:gd name="connsiteX8" fmla="*/ 2695575 w 3028950"/>
              <a:gd name="connsiteY8" fmla="*/ 733425 h 1372819"/>
              <a:gd name="connsiteX9" fmla="*/ 3028950 w 3028950"/>
              <a:gd name="connsiteY9" fmla="*/ 0 h 1372819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5488 w 3028950"/>
              <a:gd name="connsiteY6" fmla="*/ 863666 h 1372819"/>
              <a:gd name="connsiteX7" fmla="*/ 2486025 w 3028950"/>
              <a:gd name="connsiteY7" fmla="*/ 523875 h 1372819"/>
              <a:gd name="connsiteX8" fmla="*/ 2695575 w 3028950"/>
              <a:gd name="connsiteY8" fmla="*/ 733425 h 1372819"/>
              <a:gd name="connsiteX9" fmla="*/ 3028950 w 3028950"/>
              <a:gd name="connsiteY9" fmla="*/ 0 h 1372819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5488 w 3028950"/>
              <a:gd name="connsiteY6" fmla="*/ 863666 h 1372819"/>
              <a:gd name="connsiteX7" fmla="*/ 2486025 w 3028950"/>
              <a:gd name="connsiteY7" fmla="*/ 523875 h 1372819"/>
              <a:gd name="connsiteX8" fmla="*/ 2674723 w 3028950"/>
              <a:gd name="connsiteY8" fmla="*/ 625541 h 1372819"/>
              <a:gd name="connsiteX9" fmla="*/ 3028950 w 3028950"/>
              <a:gd name="connsiteY9" fmla="*/ 0 h 1372819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5488 w 3028950"/>
              <a:gd name="connsiteY6" fmla="*/ 863666 h 1372819"/>
              <a:gd name="connsiteX7" fmla="*/ 2486025 w 3028950"/>
              <a:gd name="connsiteY7" fmla="*/ 523875 h 1372819"/>
              <a:gd name="connsiteX8" fmla="*/ 2674723 w 3028950"/>
              <a:gd name="connsiteY8" fmla="*/ 625541 h 1372819"/>
              <a:gd name="connsiteX9" fmla="*/ 3028950 w 3028950"/>
              <a:gd name="connsiteY9" fmla="*/ 0 h 1372819"/>
              <a:gd name="connsiteX0" fmla="*/ 0 w 3028950"/>
              <a:gd name="connsiteY0" fmla="*/ 381000 h 1372819"/>
              <a:gd name="connsiteX1" fmla="*/ 509137 w 3028950"/>
              <a:gd name="connsiteY1" fmla="*/ 673143 h 1372819"/>
              <a:gd name="connsiteX2" fmla="*/ 876300 w 3028950"/>
              <a:gd name="connsiteY2" fmla="*/ 800170 h 1372819"/>
              <a:gd name="connsiteX3" fmla="*/ 1200150 w 3028950"/>
              <a:gd name="connsiteY3" fmla="*/ 590550 h 1372819"/>
              <a:gd name="connsiteX4" fmla="*/ 1543050 w 3028950"/>
              <a:gd name="connsiteY4" fmla="*/ 1371600 h 1372819"/>
              <a:gd name="connsiteX5" fmla="*/ 1905901 w 3028950"/>
              <a:gd name="connsiteY5" fmla="*/ 374584 h 1372819"/>
              <a:gd name="connsiteX6" fmla="*/ 2205488 w 3028950"/>
              <a:gd name="connsiteY6" fmla="*/ 863666 h 1372819"/>
              <a:gd name="connsiteX7" fmla="*/ 2486025 w 3028950"/>
              <a:gd name="connsiteY7" fmla="*/ 523875 h 1372819"/>
              <a:gd name="connsiteX8" fmla="*/ 2674723 w 3028950"/>
              <a:gd name="connsiteY8" fmla="*/ 625541 h 1372819"/>
              <a:gd name="connsiteX9" fmla="*/ 3028950 w 3028950"/>
              <a:gd name="connsiteY9" fmla="*/ 0 h 1372819"/>
              <a:gd name="connsiteX0" fmla="*/ 0 w 3028950"/>
              <a:gd name="connsiteY0" fmla="*/ 381000 h 1455290"/>
              <a:gd name="connsiteX1" fmla="*/ 509137 w 3028950"/>
              <a:gd name="connsiteY1" fmla="*/ 673143 h 1455290"/>
              <a:gd name="connsiteX2" fmla="*/ 876300 w 3028950"/>
              <a:gd name="connsiteY2" fmla="*/ 800170 h 1455290"/>
              <a:gd name="connsiteX3" fmla="*/ 1200150 w 3028950"/>
              <a:gd name="connsiteY3" fmla="*/ 590550 h 1455290"/>
              <a:gd name="connsiteX4" fmla="*/ 1543050 w 3028950"/>
              <a:gd name="connsiteY4" fmla="*/ 1454099 h 1455290"/>
              <a:gd name="connsiteX5" fmla="*/ 1905901 w 3028950"/>
              <a:gd name="connsiteY5" fmla="*/ 374584 h 1455290"/>
              <a:gd name="connsiteX6" fmla="*/ 2205488 w 3028950"/>
              <a:gd name="connsiteY6" fmla="*/ 863666 h 1455290"/>
              <a:gd name="connsiteX7" fmla="*/ 2486025 w 3028950"/>
              <a:gd name="connsiteY7" fmla="*/ 523875 h 1455290"/>
              <a:gd name="connsiteX8" fmla="*/ 2674723 w 3028950"/>
              <a:gd name="connsiteY8" fmla="*/ 625541 h 1455290"/>
              <a:gd name="connsiteX9" fmla="*/ 3028950 w 3028950"/>
              <a:gd name="connsiteY9" fmla="*/ 0 h 1455290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863666 h 1454706"/>
              <a:gd name="connsiteX7" fmla="*/ 2486025 w 3028950"/>
              <a:gd name="connsiteY7" fmla="*/ 523875 h 1454706"/>
              <a:gd name="connsiteX8" fmla="*/ 2674723 w 3028950"/>
              <a:gd name="connsiteY8" fmla="*/ 625541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863666 h 1454706"/>
              <a:gd name="connsiteX7" fmla="*/ 2486025 w 3028950"/>
              <a:gd name="connsiteY7" fmla="*/ 523875 h 1454706"/>
              <a:gd name="connsiteX8" fmla="*/ 2674723 w 3028950"/>
              <a:gd name="connsiteY8" fmla="*/ 625541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914435 h 1454706"/>
              <a:gd name="connsiteX7" fmla="*/ 2486025 w 3028950"/>
              <a:gd name="connsiteY7" fmla="*/ 523875 h 1454706"/>
              <a:gd name="connsiteX8" fmla="*/ 2674723 w 3028950"/>
              <a:gd name="connsiteY8" fmla="*/ 625541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914435 h 1454706"/>
              <a:gd name="connsiteX7" fmla="*/ 2482043 w 3028950"/>
              <a:gd name="connsiteY7" fmla="*/ 388139 h 1454706"/>
              <a:gd name="connsiteX8" fmla="*/ 2674723 w 3028950"/>
              <a:gd name="connsiteY8" fmla="*/ 625541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914435 h 1454706"/>
              <a:gd name="connsiteX7" fmla="*/ 2482043 w 3028950"/>
              <a:gd name="connsiteY7" fmla="*/ 388139 h 1454706"/>
              <a:gd name="connsiteX8" fmla="*/ 2702597 w 3028950"/>
              <a:gd name="connsiteY8" fmla="*/ 470414 h 1454706"/>
              <a:gd name="connsiteX9" fmla="*/ 3028950 w 3028950"/>
              <a:gd name="connsiteY9" fmla="*/ 0 h 1454706"/>
              <a:gd name="connsiteX0" fmla="*/ 0 w 3028950"/>
              <a:gd name="connsiteY0" fmla="*/ 381000 h 1454706"/>
              <a:gd name="connsiteX1" fmla="*/ 509137 w 3028950"/>
              <a:gd name="connsiteY1" fmla="*/ 673143 h 1454706"/>
              <a:gd name="connsiteX2" fmla="*/ 876300 w 3028950"/>
              <a:gd name="connsiteY2" fmla="*/ 800170 h 1454706"/>
              <a:gd name="connsiteX3" fmla="*/ 1200150 w 3028950"/>
              <a:gd name="connsiteY3" fmla="*/ 590550 h 1454706"/>
              <a:gd name="connsiteX4" fmla="*/ 1543050 w 3028950"/>
              <a:gd name="connsiteY4" fmla="*/ 1454099 h 1454706"/>
              <a:gd name="connsiteX5" fmla="*/ 1905901 w 3028950"/>
              <a:gd name="connsiteY5" fmla="*/ 438045 h 1454706"/>
              <a:gd name="connsiteX6" fmla="*/ 2205488 w 3028950"/>
              <a:gd name="connsiteY6" fmla="*/ 914435 h 1454706"/>
              <a:gd name="connsiteX7" fmla="*/ 2482043 w 3028950"/>
              <a:gd name="connsiteY7" fmla="*/ 388139 h 1454706"/>
              <a:gd name="connsiteX8" fmla="*/ 2702597 w 3028950"/>
              <a:gd name="connsiteY8" fmla="*/ 470414 h 1454706"/>
              <a:gd name="connsiteX9" fmla="*/ 3028950 w 3028950"/>
              <a:gd name="connsiteY9" fmla="*/ 0 h 1454706"/>
              <a:gd name="connsiteX0" fmla="*/ 0 w 3028950"/>
              <a:gd name="connsiteY0" fmla="*/ 381000 h 1454425"/>
              <a:gd name="connsiteX1" fmla="*/ 509137 w 3028950"/>
              <a:gd name="connsiteY1" fmla="*/ 673143 h 1454425"/>
              <a:gd name="connsiteX2" fmla="*/ 876300 w 3028950"/>
              <a:gd name="connsiteY2" fmla="*/ 800170 h 1454425"/>
              <a:gd name="connsiteX3" fmla="*/ 1200150 w 3028950"/>
              <a:gd name="connsiteY3" fmla="*/ 551768 h 1454425"/>
              <a:gd name="connsiteX4" fmla="*/ 1543050 w 3028950"/>
              <a:gd name="connsiteY4" fmla="*/ 1454099 h 1454425"/>
              <a:gd name="connsiteX5" fmla="*/ 1905901 w 3028950"/>
              <a:gd name="connsiteY5" fmla="*/ 438045 h 1454425"/>
              <a:gd name="connsiteX6" fmla="*/ 2205488 w 3028950"/>
              <a:gd name="connsiteY6" fmla="*/ 914435 h 1454425"/>
              <a:gd name="connsiteX7" fmla="*/ 2482043 w 3028950"/>
              <a:gd name="connsiteY7" fmla="*/ 388139 h 1454425"/>
              <a:gd name="connsiteX8" fmla="*/ 2702597 w 3028950"/>
              <a:gd name="connsiteY8" fmla="*/ 470414 h 1454425"/>
              <a:gd name="connsiteX9" fmla="*/ 3028950 w 3028950"/>
              <a:gd name="connsiteY9" fmla="*/ 0 h 1454425"/>
              <a:gd name="connsiteX0" fmla="*/ 0 w 3028950"/>
              <a:gd name="connsiteY0" fmla="*/ 381000 h 1454388"/>
              <a:gd name="connsiteX1" fmla="*/ 509137 w 3028950"/>
              <a:gd name="connsiteY1" fmla="*/ 673143 h 1454388"/>
              <a:gd name="connsiteX2" fmla="*/ 876300 w 3028950"/>
              <a:gd name="connsiteY2" fmla="*/ 800170 h 1454388"/>
              <a:gd name="connsiteX3" fmla="*/ 1200150 w 3028950"/>
              <a:gd name="connsiteY3" fmla="*/ 551768 h 1454388"/>
              <a:gd name="connsiteX4" fmla="*/ 1543050 w 3028950"/>
              <a:gd name="connsiteY4" fmla="*/ 1454099 h 1454388"/>
              <a:gd name="connsiteX5" fmla="*/ 1905901 w 3028950"/>
              <a:gd name="connsiteY5" fmla="*/ 438045 h 1454388"/>
              <a:gd name="connsiteX6" fmla="*/ 2205488 w 3028950"/>
              <a:gd name="connsiteY6" fmla="*/ 914435 h 1454388"/>
              <a:gd name="connsiteX7" fmla="*/ 2482043 w 3028950"/>
              <a:gd name="connsiteY7" fmla="*/ 388139 h 1454388"/>
              <a:gd name="connsiteX8" fmla="*/ 2702597 w 3028950"/>
              <a:gd name="connsiteY8" fmla="*/ 470414 h 1454388"/>
              <a:gd name="connsiteX9" fmla="*/ 3028950 w 3028950"/>
              <a:gd name="connsiteY9" fmla="*/ 0 h 1454388"/>
              <a:gd name="connsiteX0" fmla="*/ 0 w 3028950"/>
              <a:gd name="connsiteY0" fmla="*/ 381000 h 1454414"/>
              <a:gd name="connsiteX1" fmla="*/ 509137 w 3028950"/>
              <a:gd name="connsiteY1" fmla="*/ 673143 h 1454414"/>
              <a:gd name="connsiteX2" fmla="*/ 876300 w 3028950"/>
              <a:gd name="connsiteY2" fmla="*/ 800170 h 1454414"/>
              <a:gd name="connsiteX3" fmla="*/ 1176258 w 3028950"/>
              <a:gd name="connsiteY3" fmla="*/ 556615 h 1454414"/>
              <a:gd name="connsiteX4" fmla="*/ 1543050 w 3028950"/>
              <a:gd name="connsiteY4" fmla="*/ 1454099 h 1454414"/>
              <a:gd name="connsiteX5" fmla="*/ 1905901 w 3028950"/>
              <a:gd name="connsiteY5" fmla="*/ 438045 h 1454414"/>
              <a:gd name="connsiteX6" fmla="*/ 2205488 w 3028950"/>
              <a:gd name="connsiteY6" fmla="*/ 914435 h 1454414"/>
              <a:gd name="connsiteX7" fmla="*/ 2482043 w 3028950"/>
              <a:gd name="connsiteY7" fmla="*/ 388139 h 1454414"/>
              <a:gd name="connsiteX8" fmla="*/ 2702597 w 3028950"/>
              <a:gd name="connsiteY8" fmla="*/ 470414 h 1454414"/>
              <a:gd name="connsiteX9" fmla="*/ 3028950 w 3028950"/>
              <a:gd name="connsiteY9" fmla="*/ 0 h 1454414"/>
              <a:gd name="connsiteX0" fmla="*/ 0 w 3028950"/>
              <a:gd name="connsiteY0" fmla="*/ 381000 h 1454414"/>
              <a:gd name="connsiteX1" fmla="*/ 525065 w 3028950"/>
              <a:gd name="connsiteY1" fmla="*/ 532559 h 1454414"/>
              <a:gd name="connsiteX2" fmla="*/ 876300 w 3028950"/>
              <a:gd name="connsiteY2" fmla="*/ 800170 h 1454414"/>
              <a:gd name="connsiteX3" fmla="*/ 1176258 w 3028950"/>
              <a:gd name="connsiteY3" fmla="*/ 556615 h 1454414"/>
              <a:gd name="connsiteX4" fmla="*/ 1543050 w 3028950"/>
              <a:gd name="connsiteY4" fmla="*/ 1454099 h 1454414"/>
              <a:gd name="connsiteX5" fmla="*/ 1905901 w 3028950"/>
              <a:gd name="connsiteY5" fmla="*/ 438045 h 1454414"/>
              <a:gd name="connsiteX6" fmla="*/ 2205488 w 3028950"/>
              <a:gd name="connsiteY6" fmla="*/ 914435 h 1454414"/>
              <a:gd name="connsiteX7" fmla="*/ 2482043 w 3028950"/>
              <a:gd name="connsiteY7" fmla="*/ 388139 h 1454414"/>
              <a:gd name="connsiteX8" fmla="*/ 2702597 w 3028950"/>
              <a:gd name="connsiteY8" fmla="*/ 470414 h 1454414"/>
              <a:gd name="connsiteX9" fmla="*/ 3028950 w 3028950"/>
              <a:gd name="connsiteY9" fmla="*/ 0 h 1454414"/>
              <a:gd name="connsiteX0" fmla="*/ 0 w 3028950"/>
              <a:gd name="connsiteY0" fmla="*/ 381000 h 1454414"/>
              <a:gd name="connsiteX1" fmla="*/ 525065 w 3028950"/>
              <a:gd name="connsiteY1" fmla="*/ 532559 h 1454414"/>
              <a:gd name="connsiteX2" fmla="*/ 876300 w 3028950"/>
              <a:gd name="connsiteY2" fmla="*/ 800170 h 1454414"/>
              <a:gd name="connsiteX3" fmla="*/ 1176258 w 3028950"/>
              <a:gd name="connsiteY3" fmla="*/ 556615 h 1454414"/>
              <a:gd name="connsiteX4" fmla="*/ 1543050 w 3028950"/>
              <a:gd name="connsiteY4" fmla="*/ 1454099 h 1454414"/>
              <a:gd name="connsiteX5" fmla="*/ 1905901 w 3028950"/>
              <a:gd name="connsiteY5" fmla="*/ 438045 h 1454414"/>
              <a:gd name="connsiteX6" fmla="*/ 2205488 w 3028950"/>
              <a:gd name="connsiteY6" fmla="*/ 914435 h 1454414"/>
              <a:gd name="connsiteX7" fmla="*/ 2482043 w 3028950"/>
              <a:gd name="connsiteY7" fmla="*/ 388139 h 1454414"/>
              <a:gd name="connsiteX8" fmla="*/ 2702597 w 3028950"/>
              <a:gd name="connsiteY8" fmla="*/ 470414 h 1454414"/>
              <a:gd name="connsiteX9" fmla="*/ 3028950 w 3028950"/>
              <a:gd name="connsiteY9" fmla="*/ 0 h 1454414"/>
              <a:gd name="connsiteX0" fmla="*/ 0 w 3036914"/>
              <a:gd name="connsiteY0" fmla="*/ 259807 h 1454414"/>
              <a:gd name="connsiteX1" fmla="*/ 533029 w 3036914"/>
              <a:gd name="connsiteY1" fmla="*/ 532559 h 1454414"/>
              <a:gd name="connsiteX2" fmla="*/ 884264 w 3036914"/>
              <a:gd name="connsiteY2" fmla="*/ 800170 h 1454414"/>
              <a:gd name="connsiteX3" fmla="*/ 1184222 w 3036914"/>
              <a:gd name="connsiteY3" fmla="*/ 556615 h 1454414"/>
              <a:gd name="connsiteX4" fmla="*/ 1551014 w 3036914"/>
              <a:gd name="connsiteY4" fmla="*/ 1454099 h 1454414"/>
              <a:gd name="connsiteX5" fmla="*/ 1913865 w 3036914"/>
              <a:gd name="connsiteY5" fmla="*/ 438045 h 1454414"/>
              <a:gd name="connsiteX6" fmla="*/ 2213452 w 3036914"/>
              <a:gd name="connsiteY6" fmla="*/ 914435 h 1454414"/>
              <a:gd name="connsiteX7" fmla="*/ 2490007 w 3036914"/>
              <a:gd name="connsiteY7" fmla="*/ 388139 h 1454414"/>
              <a:gd name="connsiteX8" fmla="*/ 2710561 w 3036914"/>
              <a:gd name="connsiteY8" fmla="*/ 470414 h 1454414"/>
              <a:gd name="connsiteX9" fmla="*/ 3036914 w 3036914"/>
              <a:gd name="connsiteY9" fmla="*/ 0 h 1454414"/>
              <a:gd name="connsiteX0" fmla="*/ 0 w 3036914"/>
              <a:gd name="connsiteY0" fmla="*/ 259807 h 1454414"/>
              <a:gd name="connsiteX1" fmla="*/ 533029 w 3036914"/>
              <a:gd name="connsiteY1" fmla="*/ 532559 h 1454414"/>
              <a:gd name="connsiteX2" fmla="*/ 884264 w 3036914"/>
              <a:gd name="connsiteY2" fmla="*/ 800170 h 1454414"/>
              <a:gd name="connsiteX3" fmla="*/ 1184222 w 3036914"/>
              <a:gd name="connsiteY3" fmla="*/ 556615 h 1454414"/>
              <a:gd name="connsiteX4" fmla="*/ 1551014 w 3036914"/>
              <a:gd name="connsiteY4" fmla="*/ 1454099 h 1454414"/>
              <a:gd name="connsiteX5" fmla="*/ 1913865 w 3036914"/>
              <a:gd name="connsiteY5" fmla="*/ 438045 h 1454414"/>
              <a:gd name="connsiteX6" fmla="*/ 2213452 w 3036914"/>
              <a:gd name="connsiteY6" fmla="*/ 914435 h 1454414"/>
              <a:gd name="connsiteX7" fmla="*/ 2490007 w 3036914"/>
              <a:gd name="connsiteY7" fmla="*/ 388139 h 1454414"/>
              <a:gd name="connsiteX8" fmla="*/ 2710561 w 3036914"/>
              <a:gd name="connsiteY8" fmla="*/ 470414 h 1454414"/>
              <a:gd name="connsiteX9" fmla="*/ 3036914 w 3036914"/>
              <a:gd name="connsiteY9" fmla="*/ 0 h 1454414"/>
              <a:gd name="connsiteX0" fmla="*/ 0 w 3036914"/>
              <a:gd name="connsiteY0" fmla="*/ 259807 h 1714570"/>
              <a:gd name="connsiteX1" fmla="*/ 533029 w 3036914"/>
              <a:gd name="connsiteY1" fmla="*/ 532559 h 1714570"/>
              <a:gd name="connsiteX2" fmla="*/ 884264 w 3036914"/>
              <a:gd name="connsiteY2" fmla="*/ 800170 h 1714570"/>
              <a:gd name="connsiteX3" fmla="*/ 1184222 w 3036914"/>
              <a:gd name="connsiteY3" fmla="*/ 556615 h 1714570"/>
              <a:gd name="connsiteX4" fmla="*/ 1545801 w 3036914"/>
              <a:gd name="connsiteY4" fmla="*/ 1714289 h 1714570"/>
              <a:gd name="connsiteX5" fmla="*/ 1913865 w 3036914"/>
              <a:gd name="connsiteY5" fmla="*/ 438045 h 1714570"/>
              <a:gd name="connsiteX6" fmla="*/ 2213452 w 3036914"/>
              <a:gd name="connsiteY6" fmla="*/ 914435 h 1714570"/>
              <a:gd name="connsiteX7" fmla="*/ 2490007 w 3036914"/>
              <a:gd name="connsiteY7" fmla="*/ 388139 h 1714570"/>
              <a:gd name="connsiteX8" fmla="*/ 2710561 w 3036914"/>
              <a:gd name="connsiteY8" fmla="*/ 470414 h 1714570"/>
              <a:gd name="connsiteX9" fmla="*/ 3036914 w 3036914"/>
              <a:gd name="connsiteY9" fmla="*/ 0 h 1714570"/>
              <a:gd name="connsiteX0" fmla="*/ 0 w 3036914"/>
              <a:gd name="connsiteY0" fmla="*/ 259807 h 1714570"/>
              <a:gd name="connsiteX1" fmla="*/ 533029 w 3036914"/>
              <a:gd name="connsiteY1" fmla="*/ 532559 h 1714570"/>
              <a:gd name="connsiteX2" fmla="*/ 884264 w 3036914"/>
              <a:gd name="connsiteY2" fmla="*/ 800170 h 1714570"/>
              <a:gd name="connsiteX3" fmla="*/ 1184222 w 3036914"/>
              <a:gd name="connsiteY3" fmla="*/ 556615 h 1714570"/>
              <a:gd name="connsiteX4" fmla="*/ 1545801 w 3036914"/>
              <a:gd name="connsiteY4" fmla="*/ 1714289 h 1714570"/>
              <a:gd name="connsiteX5" fmla="*/ 1913865 w 3036914"/>
              <a:gd name="connsiteY5" fmla="*/ 438045 h 1714570"/>
              <a:gd name="connsiteX6" fmla="*/ 2213452 w 3036914"/>
              <a:gd name="connsiteY6" fmla="*/ 800205 h 1714570"/>
              <a:gd name="connsiteX7" fmla="*/ 2490007 w 3036914"/>
              <a:gd name="connsiteY7" fmla="*/ 388139 h 1714570"/>
              <a:gd name="connsiteX8" fmla="*/ 2710561 w 3036914"/>
              <a:gd name="connsiteY8" fmla="*/ 470414 h 1714570"/>
              <a:gd name="connsiteX9" fmla="*/ 3036914 w 3036914"/>
              <a:gd name="connsiteY9" fmla="*/ 0 h 1714570"/>
              <a:gd name="connsiteX0" fmla="*/ 0 w 3036914"/>
              <a:gd name="connsiteY0" fmla="*/ 259807 h 1714580"/>
              <a:gd name="connsiteX1" fmla="*/ 533029 w 3036914"/>
              <a:gd name="connsiteY1" fmla="*/ 532559 h 1714580"/>
              <a:gd name="connsiteX2" fmla="*/ 884264 w 3036914"/>
              <a:gd name="connsiteY2" fmla="*/ 597095 h 1714580"/>
              <a:gd name="connsiteX3" fmla="*/ 1184222 w 3036914"/>
              <a:gd name="connsiteY3" fmla="*/ 556615 h 1714580"/>
              <a:gd name="connsiteX4" fmla="*/ 1545801 w 3036914"/>
              <a:gd name="connsiteY4" fmla="*/ 1714289 h 1714580"/>
              <a:gd name="connsiteX5" fmla="*/ 1913865 w 3036914"/>
              <a:gd name="connsiteY5" fmla="*/ 438045 h 1714580"/>
              <a:gd name="connsiteX6" fmla="*/ 2213452 w 3036914"/>
              <a:gd name="connsiteY6" fmla="*/ 800205 h 1714580"/>
              <a:gd name="connsiteX7" fmla="*/ 2490007 w 3036914"/>
              <a:gd name="connsiteY7" fmla="*/ 388139 h 1714580"/>
              <a:gd name="connsiteX8" fmla="*/ 2710561 w 3036914"/>
              <a:gd name="connsiteY8" fmla="*/ 470414 h 1714580"/>
              <a:gd name="connsiteX9" fmla="*/ 3036914 w 3036914"/>
              <a:gd name="connsiteY9" fmla="*/ 0 h 1714580"/>
              <a:gd name="connsiteX0" fmla="*/ 0 w 3036914"/>
              <a:gd name="connsiteY0" fmla="*/ 259807 h 1714539"/>
              <a:gd name="connsiteX1" fmla="*/ 533029 w 3036914"/>
              <a:gd name="connsiteY1" fmla="*/ 532559 h 1714539"/>
              <a:gd name="connsiteX2" fmla="*/ 884264 w 3036914"/>
              <a:gd name="connsiteY2" fmla="*/ 597095 h 1714539"/>
              <a:gd name="connsiteX3" fmla="*/ 1184222 w 3036914"/>
              <a:gd name="connsiteY3" fmla="*/ 556615 h 1714539"/>
              <a:gd name="connsiteX4" fmla="*/ 1545801 w 3036914"/>
              <a:gd name="connsiteY4" fmla="*/ 1714289 h 1714539"/>
              <a:gd name="connsiteX5" fmla="*/ 1913865 w 3036914"/>
              <a:gd name="connsiteY5" fmla="*/ 438045 h 1714539"/>
              <a:gd name="connsiteX6" fmla="*/ 2213452 w 3036914"/>
              <a:gd name="connsiteY6" fmla="*/ 800205 h 1714539"/>
              <a:gd name="connsiteX7" fmla="*/ 2490007 w 3036914"/>
              <a:gd name="connsiteY7" fmla="*/ 388139 h 1714539"/>
              <a:gd name="connsiteX8" fmla="*/ 2710561 w 3036914"/>
              <a:gd name="connsiteY8" fmla="*/ 470414 h 1714539"/>
              <a:gd name="connsiteX9" fmla="*/ 3036914 w 3036914"/>
              <a:gd name="connsiteY9" fmla="*/ 0 h 1714539"/>
              <a:gd name="connsiteX0" fmla="*/ 0 w 3036914"/>
              <a:gd name="connsiteY0" fmla="*/ 259807 h 1714293"/>
              <a:gd name="connsiteX1" fmla="*/ 533029 w 3036914"/>
              <a:gd name="connsiteY1" fmla="*/ 532559 h 1714293"/>
              <a:gd name="connsiteX2" fmla="*/ 884264 w 3036914"/>
              <a:gd name="connsiteY2" fmla="*/ 597095 h 1714293"/>
              <a:gd name="connsiteX3" fmla="*/ 1179010 w 3036914"/>
              <a:gd name="connsiteY3" fmla="*/ 455078 h 1714293"/>
              <a:gd name="connsiteX4" fmla="*/ 1545801 w 3036914"/>
              <a:gd name="connsiteY4" fmla="*/ 1714289 h 1714293"/>
              <a:gd name="connsiteX5" fmla="*/ 1913865 w 3036914"/>
              <a:gd name="connsiteY5" fmla="*/ 438045 h 1714293"/>
              <a:gd name="connsiteX6" fmla="*/ 2213452 w 3036914"/>
              <a:gd name="connsiteY6" fmla="*/ 800205 h 1714293"/>
              <a:gd name="connsiteX7" fmla="*/ 2490007 w 3036914"/>
              <a:gd name="connsiteY7" fmla="*/ 388139 h 1714293"/>
              <a:gd name="connsiteX8" fmla="*/ 2710561 w 3036914"/>
              <a:gd name="connsiteY8" fmla="*/ 470414 h 1714293"/>
              <a:gd name="connsiteX9" fmla="*/ 3036914 w 3036914"/>
              <a:gd name="connsiteY9" fmla="*/ 0 h 1714293"/>
              <a:gd name="connsiteX0" fmla="*/ 0 w 3036914"/>
              <a:gd name="connsiteY0" fmla="*/ 259807 h 1714294"/>
              <a:gd name="connsiteX1" fmla="*/ 533029 w 3036914"/>
              <a:gd name="connsiteY1" fmla="*/ 532559 h 1714294"/>
              <a:gd name="connsiteX2" fmla="*/ 879051 w 3036914"/>
              <a:gd name="connsiteY2" fmla="*/ 457481 h 1714294"/>
              <a:gd name="connsiteX3" fmla="*/ 1179010 w 3036914"/>
              <a:gd name="connsiteY3" fmla="*/ 455078 h 1714294"/>
              <a:gd name="connsiteX4" fmla="*/ 1545801 w 3036914"/>
              <a:gd name="connsiteY4" fmla="*/ 1714289 h 1714294"/>
              <a:gd name="connsiteX5" fmla="*/ 1913865 w 3036914"/>
              <a:gd name="connsiteY5" fmla="*/ 438045 h 1714294"/>
              <a:gd name="connsiteX6" fmla="*/ 2213452 w 3036914"/>
              <a:gd name="connsiteY6" fmla="*/ 800205 h 1714294"/>
              <a:gd name="connsiteX7" fmla="*/ 2490007 w 3036914"/>
              <a:gd name="connsiteY7" fmla="*/ 388139 h 1714294"/>
              <a:gd name="connsiteX8" fmla="*/ 2710561 w 3036914"/>
              <a:gd name="connsiteY8" fmla="*/ 470414 h 1714294"/>
              <a:gd name="connsiteX9" fmla="*/ 3036914 w 3036914"/>
              <a:gd name="connsiteY9" fmla="*/ 0 h 1714294"/>
              <a:gd name="connsiteX0" fmla="*/ 0 w 3036914"/>
              <a:gd name="connsiteY0" fmla="*/ 259807 h 1714293"/>
              <a:gd name="connsiteX1" fmla="*/ 533029 w 3036914"/>
              <a:gd name="connsiteY1" fmla="*/ 532559 h 1714293"/>
              <a:gd name="connsiteX2" fmla="*/ 879051 w 3036914"/>
              <a:gd name="connsiteY2" fmla="*/ 457481 h 1714293"/>
              <a:gd name="connsiteX3" fmla="*/ 1179010 w 3036914"/>
              <a:gd name="connsiteY3" fmla="*/ 455078 h 1714293"/>
              <a:gd name="connsiteX4" fmla="*/ 1545801 w 3036914"/>
              <a:gd name="connsiteY4" fmla="*/ 1714289 h 1714293"/>
              <a:gd name="connsiteX5" fmla="*/ 1913865 w 3036914"/>
              <a:gd name="connsiteY5" fmla="*/ 438045 h 1714293"/>
              <a:gd name="connsiteX6" fmla="*/ 2213452 w 3036914"/>
              <a:gd name="connsiteY6" fmla="*/ 800205 h 1714293"/>
              <a:gd name="connsiteX7" fmla="*/ 2490007 w 3036914"/>
              <a:gd name="connsiteY7" fmla="*/ 388139 h 1714293"/>
              <a:gd name="connsiteX8" fmla="*/ 2710561 w 3036914"/>
              <a:gd name="connsiteY8" fmla="*/ 470414 h 1714293"/>
              <a:gd name="connsiteX9" fmla="*/ 3036914 w 3036914"/>
              <a:gd name="connsiteY9" fmla="*/ 0 h 1714293"/>
              <a:gd name="connsiteX0" fmla="*/ 0 w 3036914"/>
              <a:gd name="connsiteY0" fmla="*/ 259807 h 1714293"/>
              <a:gd name="connsiteX1" fmla="*/ 517391 w 3036914"/>
              <a:gd name="connsiteY1" fmla="*/ 431021 h 1714293"/>
              <a:gd name="connsiteX2" fmla="*/ 879051 w 3036914"/>
              <a:gd name="connsiteY2" fmla="*/ 457481 h 1714293"/>
              <a:gd name="connsiteX3" fmla="*/ 1179010 w 3036914"/>
              <a:gd name="connsiteY3" fmla="*/ 455078 h 1714293"/>
              <a:gd name="connsiteX4" fmla="*/ 1545801 w 3036914"/>
              <a:gd name="connsiteY4" fmla="*/ 1714289 h 1714293"/>
              <a:gd name="connsiteX5" fmla="*/ 1913865 w 3036914"/>
              <a:gd name="connsiteY5" fmla="*/ 438045 h 1714293"/>
              <a:gd name="connsiteX6" fmla="*/ 2213452 w 3036914"/>
              <a:gd name="connsiteY6" fmla="*/ 800205 h 1714293"/>
              <a:gd name="connsiteX7" fmla="*/ 2490007 w 3036914"/>
              <a:gd name="connsiteY7" fmla="*/ 388139 h 1714293"/>
              <a:gd name="connsiteX8" fmla="*/ 2710561 w 3036914"/>
              <a:gd name="connsiteY8" fmla="*/ 470414 h 1714293"/>
              <a:gd name="connsiteX9" fmla="*/ 3036914 w 3036914"/>
              <a:gd name="connsiteY9" fmla="*/ 0 h 1714293"/>
              <a:gd name="connsiteX0" fmla="*/ 0 w 3036914"/>
              <a:gd name="connsiteY0" fmla="*/ 259807 h 1714293"/>
              <a:gd name="connsiteX1" fmla="*/ 517391 w 3036914"/>
              <a:gd name="connsiteY1" fmla="*/ 431021 h 1714293"/>
              <a:gd name="connsiteX2" fmla="*/ 879051 w 3036914"/>
              <a:gd name="connsiteY2" fmla="*/ 457481 h 1714293"/>
              <a:gd name="connsiteX3" fmla="*/ 1179010 w 3036914"/>
              <a:gd name="connsiteY3" fmla="*/ 455078 h 1714293"/>
              <a:gd name="connsiteX4" fmla="*/ 1545801 w 3036914"/>
              <a:gd name="connsiteY4" fmla="*/ 1714289 h 1714293"/>
              <a:gd name="connsiteX5" fmla="*/ 1913865 w 3036914"/>
              <a:gd name="connsiteY5" fmla="*/ 438045 h 1714293"/>
              <a:gd name="connsiteX6" fmla="*/ 2213452 w 3036914"/>
              <a:gd name="connsiteY6" fmla="*/ 800205 h 1714293"/>
              <a:gd name="connsiteX7" fmla="*/ 2490007 w 3036914"/>
              <a:gd name="connsiteY7" fmla="*/ 388139 h 1714293"/>
              <a:gd name="connsiteX8" fmla="*/ 2710561 w 3036914"/>
              <a:gd name="connsiteY8" fmla="*/ 470414 h 1714293"/>
              <a:gd name="connsiteX9" fmla="*/ 3036914 w 3036914"/>
              <a:gd name="connsiteY9" fmla="*/ 0 h 1714293"/>
              <a:gd name="connsiteX0" fmla="*/ 0 w 3036914"/>
              <a:gd name="connsiteY0" fmla="*/ 259807 h 1714293"/>
              <a:gd name="connsiteX1" fmla="*/ 517391 w 3036914"/>
              <a:gd name="connsiteY1" fmla="*/ 431021 h 1714293"/>
              <a:gd name="connsiteX2" fmla="*/ 879051 w 3036914"/>
              <a:gd name="connsiteY2" fmla="*/ 457481 h 1714293"/>
              <a:gd name="connsiteX3" fmla="*/ 1179010 w 3036914"/>
              <a:gd name="connsiteY3" fmla="*/ 455078 h 1714293"/>
              <a:gd name="connsiteX4" fmla="*/ 1545801 w 3036914"/>
              <a:gd name="connsiteY4" fmla="*/ 1714289 h 1714293"/>
              <a:gd name="connsiteX5" fmla="*/ 1913865 w 3036914"/>
              <a:gd name="connsiteY5" fmla="*/ 438045 h 1714293"/>
              <a:gd name="connsiteX6" fmla="*/ 2213452 w 3036914"/>
              <a:gd name="connsiteY6" fmla="*/ 800205 h 1714293"/>
              <a:gd name="connsiteX7" fmla="*/ 2490007 w 3036914"/>
              <a:gd name="connsiteY7" fmla="*/ 388139 h 1714293"/>
              <a:gd name="connsiteX8" fmla="*/ 2710561 w 3036914"/>
              <a:gd name="connsiteY8" fmla="*/ 470414 h 1714293"/>
              <a:gd name="connsiteX9" fmla="*/ 3036914 w 3036914"/>
              <a:gd name="connsiteY9" fmla="*/ 0 h 1714293"/>
              <a:gd name="connsiteX0" fmla="*/ 0 w 3036914"/>
              <a:gd name="connsiteY0" fmla="*/ 259807 h 1714293"/>
              <a:gd name="connsiteX1" fmla="*/ 517391 w 3036914"/>
              <a:gd name="connsiteY1" fmla="*/ 431021 h 1714293"/>
              <a:gd name="connsiteX2" fmla="*/ 879051 w 3036914"/>
              <a:gd name="connsiteY2" fmla="*/ 457481 h 1714293"/>
              <a:gd name="connsiteX3" fmla="*/ 1179010 w 3036914"/>
              <a:gd name="connsiteY3" fmla="*/ 455078 h 1714293"/>
              <a:gd name="connsiteX4" fmla="*/ 1545801 w 3036914"/>
              <a:gd name="connsiteY4" fmla="*/ 1714289 h 1714293"/>
              <a:gd name="connsiteX5" fmla="*/ 1913865 w 3036914"/>
              <a:gd name="connsiteY5" fmla="*/ 438045 h 1714293"/>
              <a:gd name="connsiteX6" fmla="*/ 2213452 w 3036914"/>
              <a:gd name="connsiteY6" fmla="*/ 724053 h 1714293"/>
              <a:gd name="connsiteX7" fmla="*/ 2490007 w 3036914"/>
              <a:gd name="connsiteY7" fmla="*/ 388139 h 1714293"/>
              <a:gd name="connsiteX8" fmla="*/ 2710561 w 3036914"/>
              <a:gd name="connsiteY8" fmla="*/ 470414 h 1714293"/>
              <a:gd name="connsiteX9" fmla="*/ 3036914 w 3036914"/>
              <a:gd name="connsiteY9" fmla="*/ 0 h 1714293"/>
              <a:gd name="connsiteX0" fmla="*/ 0 w 3036914"/>
              <a:gd name="connsiteY0" fmla="*/ 259807 h 1714293"/>
              <a:gd name="connsiteX1" fmla="*/ 517391 w 3036914"/>
              <a:gd name="connsiteY1" fmla="*/ 431021 h 1714293"/>
              <a:gd name="connsiteX2" fmla="*/ 879051 w 3036914"/>
              <a:gd name="connsiteY2" fmla="*/ 457481 h 1714293"/>
              <a:gd name="connsiteX3" fmla="*/ 1179010 w 3036914"/>
              <a:gd name="connsiteY3" fmla="*/ 455078 h 1714293"/>
              <a:gd name="connsiteX4" fmla="*/ 1545801 w 3036914"/>
              <a:gd name="connsiteY4" fmla="*/ 1714289 h 1714293"/>
              <a:gd name="connsiteX5" fmla="*/ 1913865 w 3036914"/>
              <a:gd name="connsiteY5" fmla="*/ 438045 h 1714293"/>
              <a:gd name="connsiteX6" fmla="*/ 2213452 w 3036914"/>
              <a:gd name="connsiteY6" fmla="*/ 724053 h 1714293"/>
              <a:gd name="connsiteX7" fmla="*/ 2490007 w 3036914"/>
              <a:gd name="connsiteY7" fmla="*/ 388139 h 1714293"/>
              <a:gd name="connsiteX8" fmla="*/ 2705349 w 3036914"/>
              <a:gd name="connsiteY8" fmla="*/ 356184 h 1714293"/>
              <a:gd name="connsiteX9" fmla="*/ 3036914 w 3036914"/>
              <a:gd name="connsiteY9" fmla="*/ 0 h 1714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36914" h="1714293">
                <a:moveTo>
                  <a:pt x="0" y="259807"/>
                </a:moveTo>
                <a:cubicBezTo>
                  <a:pt x="266092" y="379373"/>
                  <a:pt x="355245" y="423460"/>
                  <a:pt x="517391" y="431021"/>
                </a:cubicBezTo>
                <a:cubicBezTo>
                  <a:pt x="679537" y="438582"/>
                  <a:pt x="768781" y="453472"/>
                  <a:pt x="879051" y="457481"/>
                </a:cubicBezTo>
                <a:cubicBezTo>
                  <a:pt x="989321" y="461490"/>
                  <a:pt x="1020969" y="404262"/>
                  <a:pt x="1179010" y="455078"/>
                </a:cubicBezTo>
                <a:cubicBezTo>
                  <a:pt x="1337051" y="505894"/>
                  <a:pt x="1423325" y="1717128"/>
                  <a:pt x="1545801" y="1714289"/>
                </a:cubicBezTo>
                <a:cubicBezTo>
                  <a:pt x="1668277" y="1711450"/>
                  <a:pt x="1802590" y="603084"/>
                  <a:pt x="1913865" y="438045"/>
                </a:cubicBezTo>
                <a:cubicBezTo>
                  <a:pt x="2025140" y="273006"/>
                  <a:pt x="2117428" y="732371"/>
                  <a:pt x="2213452" y="724053"/>
                </a:cubicBezTo>
                <a:cubicBezTo>
                  <a:pt x="2309476" y="715735"/>
                  <a:pt x="2408024" y="449450"/>
                  <a:pt x="2490007" y="388139"/>
                </a:cubicBezTo>
                <a:cubicBezTo>
                  <a:pt x="2571990" y="326828"/>
                  <a:pt x="2598270" y="367549"/>
                  <a:pt x="2705349" y="356184"/>
                </a:cubicBezTo>
                <a:cubicBezTo>
                  <a:pt x="2812428" y="344819"/>
                  <a:pt x="2915470" y="323056"/>
                  <a:pt x="3036914" y="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3205727" y="3064465"/>
            <a:ext cx="498852" cy="3192443"/>
            <a:chOff x="3205727" y="3064465"/>
            <a:chExt cx="498852" cy="3192443"/>
          </a:xfrm>
        </p:grpSpPr>
        <p:grpSp>
          <p:nvGrpSpPr>
            <p:cNvPr id="64" name="Group 63"/>
            <p:cNvGrpSpPr/>
            <p:nvPr/>
          </p:nvGrpSpPr>
          <p:grpSpPr>
            <a:xfrm>
              <a:off x="3482326" y="3356990"/>
              <a:ext cx="121087" cy="2899918"/>
              <a:chOff x="3482326" y="3356990"/>
              <a:chExt cx="121087" cy="2899918"/>
            </a:xfrm>
          </p:grpSpPr>
          <p:sp>
            <p:nvSpPr>
              <p:cNvPr id="85" name="Oval 84"/>
              <p:cNvSpPr/>
              <p:nvPr/>
            </p:nvSpPr>
            <p:spPr bwMode="auto">
              <a:xfrm>
                <a:off x="3482326" y="3356990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86" name="Straight Connector 85"/>
              <p:cNvCxnSpPr>
                <a:stCxn id="87" idx="0"/>
                <a:endCxn id="85" idx="4"/>
              </p:cNvCxnSpPr>
              <p:nvPr/>
            </p:nvCxnSpPr>
            <p:spPr bwMode="auto">
              <a:xfrm flipV="1">
                <a:off x="3542870" y="3487455"/>
                <a:ext cx="0" cy="6205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87" name="Oval 86"/>
              <p:cNvSpPr/>
              <p:nvPr/>
            </p:nvSpPr>
            <p:spPr bwMode="auto">
              <a:xfrm>
                <a:off x="3482326" y="4107955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88" name="Straight Connector 87"/>
              <p:cNvCxnSpPr>
                <a:endCxn id="87" idx="4"/>
              </p:cNvCxnSpPr>
              <p:nvPr/>
            </p:nvCxnSpPr>
            <p:spPr bwMode="auto">
              <a:xfrm flipH="1" flipV="1">
                <a:off x="3542870" y="4238420"/>
                <a:ext cx="6459" cy="201848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65" name="Group 64"/>
            <p:cNvGrpSpPr/>
            <p:nvPr/>
          </p:nvGrpSpPr>
          <p:grpSpPr>
            <a:xfrm>
              <a:off x="3346570" y="3328976"/>
              <a:ext cx="134541" cy="2927929"/>
              <a:chOff x="3482326" y="3356990"/>
              <a:chExt cx="134541" cy="2927929"/>
            </a:xfrm>
          </p:grpSpPr>
          <p:sp>
            <p:nvSpPr>
              <p:cNvPr id="81" name="Oval 80"/>
              <p:cNvSpPr/>
              <p:nvPr/>
            </p:nvSpPr>
            <p:spPr bwMode="auto">
              <a:xfrm>
                <a:off x="3482326" y="3356990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82" name="Straight Connector 81"/>
              <p:cNvCxnSpPr>
                <a:stCxn id="83" idx="0"/>
                <a:endCxn id="81" idx="4"/>
              </p:cNvCxnSpPr>
              <p:nvPr/>
            </p:nvCxnSpPr>
            <p:spPr bwMode="auto">
              <a:xfrm flipH="1" flipV="1">
                <a:off x="3542870" y="3487455"/>
                <a:ext cx="13454" cy="69673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83" name="Oval 82"/>
              <p:cNvSpPr/>
              <p:nvPr/>
            </p:nvSpPr>
            <p:spPr bwMode="auto">
              <a:xfrm>
                <a:off x="3495780" y="4184186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84" name="Straight Connector 83"/>
              <p:cNvCxnSpPr>
                <a:endCxn id="83" idx="4"/>
              </p:cNvCxnSpPr>
              <p:nvPr/>
            </p:nvCxnSpPr>
            <p:spPr bwMode="auto">
              <a:xfrm flipH="1" flipV="1">
                <a:off x="3556324" y="4314651"/>
                <a:ext cx="6459" cy="197026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66" name="Group 65"/>
            <p:cNvGrpSpPr/>
            <p:nvPr/>
          </p:nvGrpSpPr>
          <p:grpSpPr>
            <a:xfrm>
              <a:off x="3577654" y="3196433"/>
              <a:ext cx="126925" cy="3060472"/>
              <a:chOff x="3476488" y="3356990"/>
              <a:chExt cx="126925" cy="3060472"/>
            </a:xfrm>
          </p:grpSpPr>
          <p:sp>
            <p:nvSpPr>
              <p:cNvPr id="77" name="Oval 76"/>
              <p:cNvSpPr/>
              <p:nvPr/>
            </p:nvSpPr>
            <p:spPr bwMode="auto">
              <a:xfrm>
                <a:off x="3482326" y="3356990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8" name="Straight Connector 77"/>
              <p:cNvCxnSpPr>
                <a:stCxn id="79" idx="0"/>
                <a:endCxn id="77" idx="4"/>
              </p:cNvCxnSpPr>
              <p:nvPr/>
            </p:nvCxnSpPr>
            <p:spPr bwMode="auto">
              <a:xfrm flipV="1">
                <a:off x="3537032" y="3487455"/>
                <a:ext cx="5838" cy="102843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79" name="Oval 78"/>
              <p:cNvSpPr/>
              <p:nvPr/>
            </p:nvSpPr>
            <p:spPr bwMode="auto">
              <a:xfrm>
                <a:off x="3476488" y="4515892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80" name="Straight Connector 79"/>
              <p:cNvCxnSpPr>
                <a:endCxn id="79" idx="4"/>
              </p:cNvCxnSpPr>
              <p:nvPr/>
            </p:nvCxnSpPr>
            <p:spPr bwMode="auto">
              <a:xfrm flipH="1" flipV="1">
                <a:off x="3537032" y="4646357"/>
                <a:ext cx="5837" cy="177110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67" name="Group 66"/>
            <p:cNvGrpSpPr/>
            <p:nvPr/>
          </p:nvGrpSpPr>
          <p:grpSpPr>
            <a:xfrm>
              <a:off x="3205727" y="3064465"/>
              <a:ext cx="126311" cy="3172925"/>
              <a:chOff x="3477102" y="3356990"/>
              <a:chExt cx="126311" cy="3172925"/>
            </a:xfrm>
          </p:grpSpPr>
          <p:sp>
            <p:nvSpPr>
              <p:cNvPr id="73" name="Oval 72"/>
              <p:cNvSpPr/>
              <p:nvPr/>
            </p:nvSpPr>
            <p:spPr bwMode="auto">
              <a:xfrm>
                <a:off x="3482326" y="3356990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4" name="Straight Connector 73"/>
              <p:cNvCxnSpPr>
                <a:stCxn id="75" idx="0"/>
                <a:endCxn id="73" idx="4"/>
              </p:cNvCxnSpPr>
              <p:nvPr/>
            </p:nvCxnSpPr>
            <p:spPr bwMode="auto">
              <a:xfrm flipV="1">
                <a:off x="3537646" y="3487455"/>
                <a:ext cx="5224" cy="131422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75" name="Oval 74"/>
              <p:cNvSpPr/>
              <p:nvPr/>
            </p:nvSpPr>
            <p:spPr bwMode="auto">
              <a:xfrm>
                <a:off x="3477102" y="4801675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6" name="Straight Connector 75"/>
              <p:cNvCxnSpPr>
                <a:endCxn id="75" idx="4"/>
              </p:cNvCxnSpPr>
              <p:nvPr/>
            </p:nvCxnSpPr>
            <p:spPr bwMode="auto">
              <a:xfrm flipH="1" flipV="1">
                <a:off x="3537646" y="4932140"/>
                <a:ext cx="5509" cy="15977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  <p:grpSp>
          <p:nvGrpSpPr>
            <p:cNvPr id="68" name="Group 67"/>
            <p:cNvGrpSpPr/>
            <p:nvPr/>
          </p:nvGrpSpPr>
          <p:grpSpPr>
            <a:xfrm>
              <a:off x="3269025" y="3196433"/>
              <a:ext cx="123557" cy="3060472"/>
              <a:chOff x="3482326" y="3356990"/>
              <a:chExt cx="123557" cy="3060472"/>
            </a:xfrm>
          </p:grpSpPr>
          <p:sp>
            <p:nvSpPr>
              <p:cNvPr id="69" name="Oval 68"/>
              <p:cNvSpPr/>
              <p:nvPr/>
            </p:nvSpPr>
            <p:spPr bwMode="auto">
              <a:xfrm>
                <a:off x="3482326" y="3356990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0" name="Straight Connector 69"/>
              <p:cNvCxnSpPr>
                <a:stCxn id="71" idx="0"/>
                <a:endCxn id="69" idx="4"/>
              </p:cNvCxnSpPr>
              <p:nvPr/>
            </p:nvCxnSpPr>
            <p:spPr bwMode="auto">
              <a:xfrm flipH="1" flipV="1">
                <a:off x="3542870" y="3487455"/>
                <a:ext cx="2470" cy="103048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  <p:sp>
            <p:nvSpPr>
              <p:cNvPr id="71" name="Oval 70"/>
              <p:cNvSpPr/>
              <p:nvPr/>
            </p:nvSpPr>
            <p:spPr bwMode="auto">
              <a:xfrm>
                <a:off x="3484796" y="4517937"/>
                <a:ext cx="121087" cy="130465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72" name="Straight Connector 71"/>
              <p:cNvCxnSpPr>
                <a:endCxn id="71" idx="4"/>
              </p:cNvCxnSpPr>
              <p:nvPr/>
            </p:nvCxnSpPr>
            <p:spPr bwMode="auto">
              <a:xfrm flipH="1" flipV="1">
                <a:off x="3545340" y="4648402"/>
                <a:ext cx="284" cy="176906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53047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Optimization</a:t>
            </a:r>
            <a:endParaRPr lang="en-US" dirty="0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" t="2382" r="76039" b="2735"/>
          <a:stretch/>
        </p:blipFill>
        <p:spPr bwMode="auto">
          <a:xfrm>
            <a:off x="6992610" y="2060811"/>
            <a:ext cx="1395920" cy="274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3" t="1845" r="51732" b="3272"/>
          <a:stretch/>
        </p:blipFill>
        <p:spPr bwMode="auto">
          <a:xfrm>
            <a:off x="6974426" y="2060810"/>
            <a:ext cx="1395920" cy="274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2" t="2559" r="25763" b="2559"/>
          <a:stretch/>
        </p:blipFill>
        <p:spPr bwMode="auto">
          <a:xfrm>
            <a:off x="6992610" y="2068756"/>
            <a:ext cx="1395920" cy="274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9" t="2085" r="1456" b="3033"/>
          <a:stretch/>
        </p:blipFill>
        <p:spPr bwMode="auto">
          <a:xfrm>
            <a:off x="6974426" y="2068756"/>
            <a:ext cx="1395920" cy="274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5" t="2458" r="20940" b="17455"/>
          <a:stretch/>
        </p:blipFill>
        <p:spPr bwMode="auto">
          <a:xfrm>
            <a:off x="6992610" y="2068756"/>
            <a:ext cx="1377736" cy="273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638943" y="1235684"/>
            <a:ext cx="5289846" cy="2680878"/>
            <a:chOff x="722354" y="1756262"/>
            <a:chExt cx="7033215" cy="3496211"/>
          </a:xfrm>
        </p:grpSpPr>
        <p:grpSp>
          <p:nvGrpSpPr>
            <p:cNvPr id="36" name="Group 35"/>
            <p:cNvGrpSpPr/>
            <p:nvPr/>
          </p:nvGrpSpPr>
          <p:grpSpPr>
            <a:xfrm>
              <a:off x="722354" y="1756262"/>
              <a:ext cx="6973436" cy="3496211"/>
              <a:chOff x="606316" y="1548375"/>
              <a:chExt cx="2577801" cy="1479708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632807" y="1548375"/>
                <a:ext cx="2551310" cy="1291750"/>
                <a:chOff x="562948" y="1379573"/>
                <a:chExt cx="3255212" cy="1648142"/>
              </a:xfrm>
            </p:grpSpPr>
            <p:cxnSp>
              <p:nvCxnSpPr>
                <p:cNvPr id="45" name="Straight Arrow Connector 44"/>
                <p:cNvCxnSpPr/>
                <p:nvPr/>
              </p:nvCxnSpPr>
              <p:spPr bwMode="auto">
                <a:xfrm>
                  <a:off x="768964" y="3027715"/>
                  <a:ext cx="295241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46" name="Straight Arrow Connector 45"/>
                <p:cNvCxnSpPr/>
                <p:nvPr/>
              </p:nvCxnSpPr>
              <p:spPr bwMode="auto">
                <a:xfrm flipV="1">
                  <a:off x="768964" y="1443495"/>
                  <a:ext cx="0" cy="158422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47" name="Freeform 46"/>
                <p:cNvSpPr/>
                <p:nvPr/>
              </p:nvSpPr>
              <p:spPr bwMode="auto">
                <a:xfrm>
                  <a:off x="789210" y="1574001"/>
                  <a:ext cx="3028950" cy="1374345"/>
                </a:xfrm>
                <a:custGeom>
                  <a:avLst/>
                  <a:gdLst>
                    <a:gd name="connsiteX0" fmla="*/ 0 w 3038475"/>
                    <a:gd name="connsiteY0" fmla="*/ 1181100 h 1374345"/>
                    <a:gd name="connsiteX1" fmla="*/ 523875 w 3038475"/>
                    <a:gd name="connsiteY1" fmla="*/ 742950 h 1374345"/>
                    <a:gd name="connsiteX2" fmla="*/ 885825 w 3038475"/>
                    <a:gd name="connsiteY2" fmla="*/ 914400 h 1374345"/>
                    <a:gd name="connsiteX3" fmla="*/ 1209675 w 3038475"/>
                    <a:gd name="connsiteY3" fmla="*/ 590550 h 1374345"/>
                    <a:gd name="connsiteX4" fmla="*/ 1552575 w 3038475"/>
                    <a:gd name="connsiteY4" fmla="*/ 1371600 h 1374345"/>
                    <a:gd name="connsiteX5" fmla="*/ 1905000 w 3038475"/>
                    <a:gd name="connsiteY5" fmla="*/ 266700 h 1374345"/>
                    <a:gd name="connsiteX6" fmla="*/ 2209800 w 3038475"/>
                    <a:gd name="connsiteY6" fmla="*/ 971550 h 1374345"/>
                    <a:gd name="connsiteX7" fmla="*/ 2495550 w 3038475"/>
                    <a:gd name="connsiteY7" fmla="*/ 523875 h 1374345"/>
                    <a:gd name="connsiteX8" fmla="*/ 2705100 w 3038475"/>
                    <a:gd name="connsiteY8" fmla="*/ 733425 h 1374345"/>
                    <a:gd name="connsiteX9" fmla="*/ 3038475 w 3038475"/>
                    <a:gd name="connsiteY9" fmla="*/ 0 h 1374345"/>
                    <a:gd name="connsiteX0" fmla="*/ 0 w 3028950"/>
                    <a:gd name="connsiteY0" fmla="*/ 381000 h 1374345"/>
                    <a:gd name="connsiteX1" fmla="*/ 514350 w 3028950"/>
                    <a:gd name="connsiteY1" fmla="*/ 742950 h 1374345"/>
                    <a:gd name="connsiteX2" fmla="*/ 876300 w 3028950"/>
                    <a:gd name="connsiteY2" fmla="*/ 914400 h 1374345"/>
                    <a:gd name="connsiteX3" fmla="*/ 1200150 w 3028950"/>
                    <a:gd name="connsiteY3" fmla="*/ 590550 h 1374345"/>
                    <a:gd name="connsiteX4" fmla="*/ 1543050 w 3028950"/>
                    <a:gd name="connsiteY4" fmla="*/ 1371600 h 1374345"/>
                    <a:gd name="connsiteX5" fmla="*/ 1895475 w 3028950"/>
                    <a:gd name="connsiteY5" fmla="*/ 266700 h 1374345"/>
                    <a:gd name="connsiteX6" fmla="*/ 2200275 w 3028950"/>
                    <a:gd name="connsiteY6" fmla="*/ 971550 h 1374345"/>
                    <a:gd name="connsiteX7" fmla="*/ 2486025 w 3028950"/>
                    <a:gd name="connsiteY7" fmla="*/ 523875 h 1374345"/>
                    <a:gd name="connsiteX8" fmla="*/ 2695575 w 3028950"/>
                    <a:gd name="connsiteY8" fmla="*/ 733425 h 1374345"/>
                    <a:gd name="connsiteX9" fmla="*/ 3028950 w 3028950"/>
                    <a:gd name="connsiteY9" fmla="*/ 0 h 1374345"/>
                    <a:gd name="connsiteX0" fmla="*/ 0 w 3028950"/>
                    <a:gd name="connsiteY0" fmla="*/ 381000 h 1374345"/>
                    <a:gd name="connsiteX1" fmla="*/ 514350 w 3028950"/>
                    <a:gd name="connsiteY1" fmla="*/ 742950 h 1374345"/>
                    <a:gd name="connsiteX2" fmla="*/ 876300 w 3028950"/>
                    <a:gd name="connsiteY2" fmla="*/ 914400 h 1374345"/>
                    <a:gd name="connsiteX3" fmla="*/ 1200150 w 3028950"/>
                    <a:gd name="connsiteY3" fmla="*/ 590550 h 1374345"/>
                    <a:gd name="connsiteX4" fmla="*/ 1543050 w 3028950"/>
                    <a:gd name="connsiteY4" fmla="*/ 1371600 h 1374345"/>
                    <a:gd name="connsiteX5" fmla="*/ 1895475 w 3028950"/>
                    <a:gd name="connsiteY5" fmla="*/ 266700 h 1374345"/>
                    <a:gd name="connsiteX6" fmla="*/ 2200275 w 3028950"/>
                    <a:gd name="connsiteY6" fmla="*/ 971550 h 1374345"/>
                    <a:gd name="connsiteX7" fmla="*/ 2486025 w 3028950"/>
                    <a:gd name="connsiteY7" fmla="*/ 523875 h 1374345"/>
                    <a:gd name="connsiteX8" fmla="*/ 2695575 w 3028950"/>
                    <a:gd name="connsiteY8" fmla="*/ 733425 h 1374345"/>
                    <a:gd name="connsiteX9" fmla="*/ 3028950 w 3028950"/>
                    <a:gd name="connsiteY9" fmla="*/ 0 h 137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28950" h="1374345">
                      <a:moveTo>
                        <a:pt x="0" y="381000"/>
                      </a:moveTo>
                      <a:cubicBezTo>
                        <a:pt x="102394" y="746125"/>
                        <a:pt x="368300" y="654050"/>
                        <a:pt x="514350" y="742950"/>
                      </a:cubicBezTo>
                      <a:cubicBezTo>
                        <a:pt x="660400" y="831850"/>
                        <a:pt x="762000" y="939800"/>
                        <a:pt x="876300" y="914400"/>
                      </a:cubicBezTo>
                      <a:cubicBezTo>
                        <a:pt x="990600" y="889000"/>
                        <a:pt x="1089025" y="514350"/>
                        <a:pt x="1200150" y="590550"/>
                      </a:cubicBezTo>
                      <a:cubicBezTo>
                        <a:pt x="1311275" y="666750"/>
                        <a:pt x="1427163" y="1425575"/>
                        <a:pt x="1543050" y="1371600"/>
                      </a:cubicBezTo>
                      <a:cubicBezTo>
                        <a:pt x="1658937" y="1317625"/>
                        <a:pt x="1785938" y="333375"/>
                        <a:pt x="1895475" y="266700"/>
                      </a:cubicBezTo>
                      <a:cubicBezTo>
                        <a:pt x="2005013" y="200025"/>
                        <a:pt x="2101850" y="928687"/>
                        <a:pt x="2200275" y="971550"/>
                      </a:cubicBezTo>
                      <a:cubicBezTo>
                        <a:pt x="2298700" y="1014413"/>
                        <a:pt x="2403475" y="563562"/>
                        <a:pt x="2486025" y="523875"/>
                      </a:cubicBezTo>
                      <a:cubicBezTo>
                        <a:pt x="2568575" y="484188"/>
                        <a:pt x="2605088" y="820737"/>
                        <a:pt x="2695575" y="733425"/>
                      </a:cubicBezTo>
                      <a:cubicBezTo>
                        <a:pt x="2786062" y="646113"/>
                        <a:pt x="2907506" y="323056"/>
                        <a:pt x="3028950" y="0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lg" len="lg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562948" y="1379573"/>
                  <a:ext cx="172214" cy="1944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dirty="0" smtClean="0">
                      <a:latin typeface="Times" pitchFamily="18" charset="0"/>
                    </a:rPr>
                    <a:t>V</a:t>
                  </a:r>
                  <a:endParaRPr lang="en-US" dirty="0">
                    <a:latin typeface="Times" pitchFamily="18" charset="0"/>
                  </a:endParaRPr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794274" y="2840125"/>
                <a:ext cx="2276966" cy="18795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200" dirty="0" smtClean="0"/>
                  <a:t>Parameter space</a:t>
                </a:r>
                <a:endParaRPr lang="en-US" sz="12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16200000">
                <a:off x="79469" y="2125322"/>
                <a:ext cx="1241651" cy="187958"/>
              </a:xfrm>
              <a:prstGeom prst="rect">
                <a:avLst/>
              </a:prstGeom>
              <a:noFill/>
            </p:spPr>
            <p:txBody>
              <a:bodyPr wrap="square" rtlCol="0" anchor="b">
                <a:noAutofit/>
              </a:bodyPr>
              <a:lstStyle/>
              <a:p>
                <a:pPr algn="ctr"/>
                <a:r>
                  <a:rPr lang="en-US" sz="1200" dirty="0" smtClean="0"/>
                  <a:t>Energy</a:t>
                </a:r>
                <a:endParaRPr lang="en-US" sz="1200" dirty="0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7390437" y="4892422"/>
              <a:ext cx="365132" cy="3600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en-US" dirty="0">
                  <a:latin typeface="Times" pitchFamily="18" charset="0"/>
                </a:rPr>
                <a:t>X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33216" y="3916562"/>
            <a:ext cx="5289846" cy="2680878"/>
            <a:chOff x="722354" y="1756262"/>
            <a:chExt cx="7033215" cy="3496211"/>
          </a:xfrm>
        </p:grpSpPr>
        <p:grpSp>
          <p:nvGrpSpPr>
            <p:cNvPr id="50" name="Group 49"/>
            <p:cNvGrpSpPr/>
            <p:nvPr/>
          </p:nvGrpSpPr>
          <p:grpSpPr>
            <a:xfrm>
              <a:off x="722354" y="1756262"/>
              <a:ext cx="6768228" cy="3496211"/>
              <a:chOff x="606316" y="1548375"/>
              <a:chExt cx="2501944" cy="1479708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632807" y="1548375"/>
                <a:ext cx="2475453" cy="1291750"/>
                <a:chOff x="562948" y="1379573"/>
                <a:chExt cx="3158426" cy="1648142"/>
              </a:xfrm>
            </p:grpSpPr>
            <p:cxnSp>
              <p:nvCxnSpPr>
                <p:cNvPr id="55" name="Straight Arrow Connector 54"/>
                <p:cNvCxnSpPr/>
                <p:nvPr/>
              </p:nvCxnSpPr>
              <p:spPr bwMode="auto">
                <a:xfrm>
                  <a:off x="768964" y="3027715"/>
                  <a:ext cx="295241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56" name="Straight Arrow Connector 55"/>
                <p:cNvCxnSpPr/>
                <p:nvPr/>
              </p:nvCxnSpPr>
              <p:spPr bwMode="auto">
                <a:xfrm flipV="1">
                  <a:off x="768964" y="1443495"/>
                  <a:ext cx="0" cy="1584220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58" name="TextBox 57"/>
                <p:cNvSpPr txBox="1"/>
                <p:nvPr/>
              </p:nvSpPr>
              <p:spPr>
                <a:xfrm>
                  <a:off x="562948" y="1379573"/>
                  <a:ext cx="172214" cy="1944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noAutofit/>
                </a:bodyPr>
                <a:lstStyle/>
                <a:p>
                  <a:r>
                    <a:rPr lang="en-US" dirty="0">
                      <a:latin typeface="Times" pitchFamily="18" charset="0"/>
                    </a:rPr>
                    <a:t>η</a:t>
                  </a:r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794274" y="2840125"/>
                <a:ext cx="2276966" cy="18795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200" dirty="0" smtClean="0"/>
                  <a:t>Parameter space</a:t>
                </a:r>
                <a:endParaRPr lang="en-US" sz="12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 rot="16200000">
                <a:off x="79469" y="2125322"/>
                <a:ext cx="1241651" cy="187958"/>
              </a:xfrm>
              <a:prstGeom prst="rect">
                <a:avLst/>
              </a:prstGeom>
              <a:noFill/>
            </p:spPr>
            <p:txBody>
              <a:bodyPr wrap="square" rtlCol="0" anchor="b">
                <a:noAutofit/>
              </a:bodyPr>
              <a:lstStyle/>
              <a:p>
                <a:pPr algn="ctr"/>
                <a:r>
                  <a:rPr lang="en-US" sz="1200" dirty="0" smtClean="0"/>
                  <a:t>Weighting</a:t>
                </a:r>
                <a:endParaRPr lang="en-US" sz="1200" dirty="0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7390437" y="4892422"/>
              <a:ext cx="365132" cy="3600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en-US" dirty="0">
                  <a:latin typeface="Times" pitchFamily="18" charset="0"/>
                </a:rPr>
                <a:t>X</a:t>
              </a:r>
            </a:p>
          </p:txBody>
        </p:sp>
      </p:grpSp>
      <p:cxnSp>
        <p:nvCxnSpPr>
          <p:cNvPr id="60" name="Straight Connector 59"/>
          <p:cNvCxnSpPr>
            <a:endCxn id="62" idx="4"/>
          </p:cNvCxnSpPr>
          <p:nvPr/>
        </p:nvCxnSpPr>
        <p:spPr bwMode="auto">
          <a:xfrm flipV="1">
            <a:off x="3483982" y="3528555"/>
            <a:ext cx="5046" cy="272835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62" name="Oval 61"/>
          <p:cNvSpPr/>
          <p:nvPr/>
        </p:nvSpPr>
        <p:spPr bwMode="auto">
          <a:xfrm>
            <a:off x="3428484" y="3398090"/>
            <a:ext cx="121087" cy="13046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49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6" name="cbor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419" y="1556740"/>
            <a:ext cx="4176581" cy="2828618"/>
          </a:xfrm>
          <a:prstGeom prst="rect">
            <a:avLst/>
          </a:prstGeom>
        </p:spPr>
      </p:pic>
      <p:pic>
        <p:nvPicPr>
          <p:cNvPr id="7" name="cb3d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6020" y="1556741"/>
            <a:ext cx="3888540" cy="2828618"/>
          </a:xfrm>
          <a:prstGeom prst="rect">
            <a:avLst/>
          </a:prstGeom>
        </p:spPr>
      </p:pic>
      <p:pic>
        <p:nvPicPr>
          <p:cNvPr id="8" name="Picture 2" descr="X:\__aktuell\2012_presentation_Helten_CGLunch_04-12\figures\Pirates_of_the_Caribbean_2_FX_shot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8"/>
          <a:stretch/>
        </p:blipFill>
        <p:spPr bwMode="auto">
          <a:xfrm>
            <a:off x="5106205" y="4023140"/>
            <a:ext cx="3340093" cy="2077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2" descr="http://sportsbioengineering.com/pic/runningbiomechanic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43760" y="3501010"/>
            <a:ext cx="1943775" cy="252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7" descr="http://www.xsens.com/images/xsens/blocks/wearable_block.jpg"/>
          <p:cNvPicPr>
            <a:picLocks noChangeAspect="1" noChangeArrowheads="1"/>
          </p:cNvPicPr>
          <p:nvPr/>
        </p:nvPicPr>
        <p:blipFill>
          <a:blip r:embed="rId11" cstate="print"/>
          <a:srcRect l="26293" r="31947"/>
          <a:stretch>
            <a:fillRect/>
          </a:stretch>
        </p:blipFill>
        <p:spPr bwMode="auto">
          <a:xfrm>
            <a:off x="539439" y="3501010"/>
            <a:ext cx="1944270" cy="252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2424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20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Multi-Layered Tracking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80" y="1412720"/>
            <a:ext cx="62388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987780" y="3622520"/>
            <a:ext cx="2160300" cy="211080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828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70" y="1052669"/>
            <a:ext cx="6030954" cy="543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7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196975"/>
            <a:ext cx="4103687" cy="5040313"/>
          </a:xfrm>
        </p:spPr>
        <p:txBody>
          <a:bodyPr/>
          <a:lstStyle/>
          <a:p>
            <a:r>
              <a:rPr lang="en-US" sz="2400" dirty="0" smtClean="0"/>
              <a:t>Motions can be fast and non-linearly</a:t>
            </a:r>
          </a:p>
          <a:p>
            <a:endParaRPr lang="en-US" sz="2400" dirty="0"/>
          </a:p>
          <a:p>
            <a:r>
              <a:rPr lang="en-US" sz="2400" dirty="0" smtClean="0"/>
              <a:t>3D to 2D projection is</a:t>
            </a:r>
            <a:r>
              <a:rPr lang="en-US" sz="2400" dirty="0"/>
              <a:t> </a:t>
            </a:r>
            <a:r>
              <a:rPr lang="en-US" sz="2400" dirty="0" smtClean="0"/>
              <a:t>ambiguous</a:t>
            </a:r>
          </a:p>
          <a:p>
            <a:endParaRPr lang="en-US" sz="2400" dirty="0"/>
          </a:p>
          <a:p>
            <a:r>
              <a:rPr lang="en-US" sz="2400" dirty="0" smtClean="0"/>
              <a:t>Large occlusions might occur</a:t>
            </a:r>
          </a:p>
          <a:p>
            <a:endParaRPr lang="en-US" sz="2400" dirty="0"/>
          </a:p>
          <a:p>
            <a:r>
              <a:rPr lang="en-US" sz="2400" dirty="0" smtClean="0"/>
              <a:t>Similar appearance of different limb</a:t>
            </a:r>
          </a:p>
          <a:p>
            <a:endParaRPr lang="en-US" sz="2400" dirty="0"/>
          </a:p>
        </p:txBody>
      </p:sp>
      <p:pic>
        <p:nvPicPr>
          <p:cNvPr id="5" name="2011_Helten_Outdoor_Analysis_2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5278" y="908649"/>
            <a:ext cx="3089231" cy="561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6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Tracking to Pose Estimation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685800" y="1756199"/>
            <a:ext cx="8062779" cy="4137035"/>
            <a:chOff x="685800" y="1371600"/>
            <a:chExt cx="9618084" cy="4935066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685800" y="1371600"/>
              <a:ext cx="3835400" cy="1995488"/>
              <a:chOff x="432" y="864"/>
              <a:chExt cx="2416" cy="1257"/>
            </a:xfrm>
          </p:grpSpPr>
          <p:pic>
            <p:nvPicPr>
              <p:cNvPr id="5" name="Picture 3"/>
              <p:cNvPicPr>
                <a:picLocks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1226"/>
                <a:ext cx="1193" cy="8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" name="Picture 4"/>
              <p:cNvPicPr>
                <a:picLocks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5" y="1226"/>
                <a:ext cx="1193" cy="8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975" y="864"/>
                <a:ext cx="196" cy="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>
                    <a:latin typeface="Book Antiqua" pitchFamily="20" charset="0"/>
                  </a:rPr>
                  <a:t>t</a:t>
                </a: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2017" y="864"/>
                <a:ext cx="391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>
                    <a:latin typeface="Book Antiqua" pitchFamily="20" charset="0"/>
                  </a:rPr>
                  <a:t>t+1</a:t>
                </a:r>
              </a:p>
            </p:txBody>
          </p:sp>
          <p:sp>
            <p:nvSpPr>
              <p:cNvPr id="9" name="Line 7"/>
              <p:cNvSpPr>
                <a:spLocks noChangeShapeType="1"/>
              </p:cNvSpPr>
              <p:nvPr/>
            </p:nvSpPr>
            <p:spPr bwMode="auto">
              <a:xfrm flipV="1">
                <a:off x="2154" y="1771"/>
                <a:ext cx="88" cy="179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bg2"/>
                    </a:solidFill>
                    <a:round/>
                    <a:headEnd type="none" w="sm" len="sm"/>
                    <a:tailEnd type="stealth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990600" y="3505200"/>
              <a:ext cx="3378200" cy="2667000"/>
              <a:chOff x="624" y="2208"/>
              <a:chExt cx="2128" cy="1680"/>
            </a:xfrm>
          </p:grpSpPr>
          <p:pic>
            <p:nvPicPr>
              <p:cNvPr id="11" name="Picture 9"/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2601"/>
                <a:ext cx="1041" cy="1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10"/>
              <p:cNvPicPr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1" y="2601"/>
                <a:ext cx="1041" cy="1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942" y="2208"/>
                <a:ext cx="140" cy="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endParaRPr lang="en-US">
                  <a:latin typeface="Times New Roman" pitchFamily="20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1991" y="2222"/>
                <a:ext cx="140" cy="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endParaRPr lang="en-US">
                  <a:latin typeface="Times New Roman" pitchFamily="20" charset="0"/>
                </a:endParaRPr>
              </a:p>
            </p:txBody>
          </p:sp>
        </p:grp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5105400" y="2289175"/>
              <a:ext cx="0" cy="3273425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5927725" y="1992313"/>
              <a:ext cx="3677202" cy="2020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>
                <a:buFontTx/>
                <a:buChar char="•"/>
              </a:pPr>
              <a:r>
                <a:rPr lang="en-US" sz="2000" dirty="0"/>
                <a:t> Template Matching</a:t>
              </a:r>
            </a:p>
            <a:p>
              <a:pPr>
                <a:lnSpc>
                  <a:spcPct val="140000"/>
                </a:lnSpc>
                <a:buFontTx/>
                <a:buChar char="•"/>
              </a:pPr>
              <a:r>
                <a:rPr lang="en-US" sz="2000" dirty="0"/>
                <a:t> Edges / Shape / Color</a:t>
              </a:r>
            </a:p>
            <a:p>
              <a:pPr>
                <a:lnSpc>
                  <a:spcPct val="140000"/>
                </a:lnSpc>
                <a:buFontTx/>
                <a:buChar char="•"/>
              </a:pPr>
              <a:r>
                <a:rPr lang="en-US" sz="2000" dirty="0"/>
                <a:t> Background Subtraction</a:t>
              </a:r>
            </a:p>
            <a:p>
              <a:pPr>
                <a:lnSpc>
                  <a:spcPct val="140000"/>
                </a:lnSpc>
                <a:buFontTx/>
                <a:buChar char="•"/>
              </a:pPr>
              <a:r>
                <a:rPr lang="en-US" sz="2000" dirty="0"/>
                <a:t> Optical Flow</a:t>
              </a: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5943599" y="4800600"/>
              <a:ext cx="4360285" cy="1506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>
                <a:buFontTx/>
                <a:buChar char="•"/>
              </a:pPr>
              <a:r>
                <a:rPr lang="en-US" sz="2000" dirty="0"/>
                <a:t> Complex Variation  </a:t>
              </a:r>
            </a:p>
            <a:p>
              <a:pPr>
                <a:lnSpc>
                  <a:spcPct val="140000"/>
                </a:lnSpc>
                <a:buFontTx/>
                <a:buChar char="•"/>
              </a:pPr>
              <a:r>
                <a:rPr lang="en-US" sz="2000" dirty="0"/>
                <a:t> Self Occlusion</a:t>
              </a:r>
            </a:p>
            <a:p>
              <a:pPr>
                <a:lnSpc>
                  <a:spcPct val="140000"/>
                </a:lnSpc>
                <a:buFontTx/>
                <a:buChar char="•"/>
              </a:pPr>
              <a:r>
                <a:rPr lang="en-US" sz="2000" dirty="0"/>
                <a:t> Noise </a:t>
              </a:r>
              <a:r>
                <a:rPr lang="en-US" sz="2000" dirty="0" smtClean="0"/>
                <a:t>(Folds</a:t>
              </a:r>
              <a:r>
                <a:rPr lang="en-US" sz="2000" dirty="0"/>
                <a:t>, </a:t>
              </a:r>
              <a:r>
                <a:rPr lang="en-US" sz="2000" dirty="0" smtClean="0"/>
                <a:t>Low Contrast</a:t>
              </a:r>
              <a:r>
                <a:rPr lang="en-US" sz="2000" dirty="0"/>
                <a:t>)</a:t>
              </a: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5486400" y="4038599"/>
              <a:ext cx="2302315" cy="441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dirty="0"/>
                <a:t>New Challenges:</a:t>
              </a: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1295400" y="2819400"/>
              <a:ext cx="3810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ctr"/>
              <a:endParaRPr lang="en-US">
                <a:latin typeface="Times New Roman" pitchFamily="20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3479800" y="2557463"/>
              <a:ext cx="314325" cy="220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 algn="ctr"/>
              <a:endParaRPr lang="en-US">
                <a:latin typeface="Times New Roman" pitchFamily="20" charset="0"/>
              </a:endParaRPr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 flipH="1">
              <a:off x="1585913" y="4349750"/>
              <a:ext cx="357187" cy="58261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>
              <a:off x="1562100" y="4970463"/>
              <a:ext cx="163513" cy="85090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H="1">
              <a:off x="3346450" y="4478338"/>
              <a:ext cx="290513" cy="72390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H="1">
              <a:off x="2970213" y="5226050"/>
              <a:ext cx="341312" cy="67310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>
              <a:off x="3852863" y="4122738"/>
              <a:ext cx="79375" cy="731837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flipH="1">
              <a:off x="2036763" y="4133850"/>
              <a:ext cx="31750" cy="59055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bg2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5519738" y="1397000"/>
              <a:ext cx="2878735" cy="441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dirty="0"/>
                <a:t>Standard Techniques: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765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Flow</a:t>
            </a:r>
            <a:endParaRPr lang="en-US" dirty="0"/>
          </a:p>
        </p:txBody>
      </p:sp>
      <p:pic>
        <p:nvPicPr>
          <p:cNvPr id="7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06" y="2016125"/>
            <a:ext cx="5056187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673056" y="2633662"/>
            <a:ext cx="17256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local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ambiguities</a:t>
            </a: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3944143" y="2106612"/>
            <a:ext cx="1520825" cy="1770063"/>
          </a:xfrm>
          <a:prstGeom prst="ellips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9920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Parameterization of Motion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0" y="1556740"/>
            <a:ext cx="8713210" cy="424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14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Articulated Chain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65" y="2856197"/>
            <a:ext cx="8467725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10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050" y="1242259"/>
            <a:ext cx="1385354" cy="171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7" y="1242259"/>
            <a:ext cx="1317625" cy="164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40" y="1242258"/>
            <a:ext cx="1317625" cy="1643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2708" y="5589300"/>
            <a:ext cx="4762746" cy="1080150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C. </a:t>
            </a:r>
            <a:r>
              <a:rPr lang="en-US" sz="1400" b="1" dirty="0" err="1" smtClean="0">
                <a:solidFill>
                  <a:schemeClr val="bg1">
                    <a:lumMod val="65000"/>
                  </a:schemeClr>
                </a:solidFill>
              </a:rPr>
              <a:t>Bregler</a:t>
            </a: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, J. Malik,</a:t>
            </a:r>
          </a:p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Tracking People with Twists and Exponential Maps,</a:t>
            </a:r>
          </a:p>
          <a:p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</a:rPr>
              <a:t>In Proc. CVPR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, 1998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8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Twist Motion</a:t>
            </a:r>
            <a:endParaRPr lang="en-US" dirty="0"/>
          </a:p>
        </p:txBody>
      </p:sp>
      <p:grpSp>
        <p:nvGrpSpPr>
          <p:cNvPr id="90" name="Group 89"/>
          <p:cNvGrpSpPr/>
          <p:nvPr/>
        </p:nvGrpSpPr>
        <p:grpSpPr>
          <a:xfrm>
            <a:off x="303049" y="1526452"/>
            <a:ext cx="8524875" cy="3342748"/>
            <a:chOff x="973138" y="2303463"/>
            <a:chExt cx="8953500" cy="3640137"/>
          </a:xfrm>
        </p:grpSpPr>
        <p:grpSp>
          <p:nvGrpSpPr>
            <p:cNvPr id="47" name="Group 5"/>
            <p:cNvGrpSpPr>
              <a:grpSpLocks/>
            </p:cNvGrpSpPr>
            <p:nvPr/>
          </p:nvGrpSpPr>
          <p:grpSpPr bwMode="auto">
            <a:xfrm>
              <a:off x="7077075" y="2547938"/>
              <a:ext cx="76200" cy="1143000"/>
              <a:chOff x="4458" y="1605"/>
              <a:chExt cx="48" cy="720"/>
            </a:xfrm>
          </p:grpSpPr>
          <p:sp>
            <p:nvSpPr>
              <p:cNvPr id="48" name="Line 2"/>
              <p:cNvSpPr>
                <a:spLocks noChangeShapeType="1"/>
              </p:cNvSpPr>
              <p:nvPr/>
            </p:nvSpPr>
            <p:spPr bwMode="auto">
              <a:xfrm>
                <a:off x="4458" y="1610"/>
                <a:ext cx="0" cy="71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Line 3"/>
              <p:cNvSpPr>
                <a:spLocks noChangeShapeType="1"/>
              </p:cNvSpPr>
              <p:nvPr/>
            </p:nvSpPr>
            <p:spPr bwMode="auto">
              <a:xfrm>
                <a:off x="4463" y="1605"/>
                <a:ext cx="4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Line 4"/>
              <p:cNvSpPr>
                <a:spLocks noChangeShapeType="1"/>
              </p:cNvSpPr>
              <p:nvPr/>
            </p:nvSpPr>
            <p:spPr bwMode="auto">
              <a:xfrm>
                <a:off x="4463" y="2325"/>
                <a:ext cx="4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1" name="Group 9"/>
            <p:cNvGrpSpPr>
              <a:grpSpLocks/>
            </p:cNvGrpSpPr>
            <p:nvPr/>
          </p:nvGrpSpPr>
          <p:grpSpPr bwMode="auto">
            <a:xfrm>
              <a:off x="8532813" y="2547938"/>
              <a:ext cx="68262" cy="1143000"/>
              <a:chOff x="5375" y="1605"/>
              <a:chExt cx="43" cy="720"/>
            </a:xfrm>
          </p:grpSpPr>
          <p:sp>
            <p:nvSpPr>
              <p:cNvPr id="52" name="Line 6"/>
              <p:cNvSpPr>
                <a:spLocks noChangeShapeType="1"/>
              </p:cNvSpPr>
              <p:nvPr/>
            </p:nvSpPr>
            <p:spPr bwMode="auto">
              <a:xfrm>
                <a:off x="5418" y="1610"/>
                <a:ext cx="0" cy="71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Line 7"/>
              <p:cNvSpPr>
                <a:spLocks noChangeShapeType="1"/>
              </p:cNvSpPr>
              <p:nvPr/>
            </p:nvSpPr>
            <p:spPr bwMode="auto">
              <a:xfrm flipH="1">
                <a:off x="5375" y="1605"/>
                <a:ext cx="4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Line 8"/>
              <p:cNvSpPr>
                <a:spLocks noChangeShapeType="1"/>
              </p:cNvSpPr>
              <p:nvPr/>
            </p:nvSpPr>
            <p:spPr bwMode="auto">
              <a:xfrm flipH="1">
                <a:off x="5375" y="2325"/>
                <a:ext cx="4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5" name="Rectangle 10"/>
            <p:cNvSpPr>
              <a:spLocks noChangeArrowheads="1"/>
            </p:cNvSpPr>
            <p:nvPr/>
          </p:nvSpPr>
          <p:spPr bwMode="auto">
            <a:xfrm>
              <a:off x="7137400" y="2524125"/>
              <a:ext cx="1416050" cy="1190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r1  r2  r3  dx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r4  r5  r6 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dy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r7  r8  r9 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dz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 0   0   0    1</a:t>
              </a:r>
            </a:p>
          </p:txBody>
        </p:sp>
        <p:sp>
          <p:nvSpPr>
            <p:cNvPr id="56" name="Rectangle 11"/>
            <p:cNvSpPr>
              <a:spLocks noChangeArrowheads="1"/>
            </p:cNvSpPr>
            <p:nvPr/>
          </p:nvSpPr>
          <p:spPr bwMode="auto">
            <a:xfrm>
              <a:off x="8736013" y="2501900"/>
              <a:ext cx="962025" cy="1009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  <a:latin typeface="Book Antiqua" pitchFamily="20" charset="0"/>
                </a:rPr>
                <a:t>=   </a:t>
              </a:r>
              <a:r>
                <a:rPr lang="en-US" sz="6000" dirty="0" smtClean="0">
                  <a:solidFill>
                    <a:srgbClr val="000000"/>
                  </a:solidFill>
                  <a:latin typeface="Book Antiqua" pitchFamily="20" charset="0"/>
                </a:rPr>
                <a:t>e</a:t>
              </a:r>
            </a:p>
          </p:txBody>
        </p:sp>
        <p:sp>
          <p:nvSpPr>
            <p:cNvPr id="57" name="Rectangle 12"/>
            <p:cNvSpPr>
              <a:spLocks noChangeArrowheads="1"/>
            </p:cNvSpPr>
            <p:nvPr/>
          </p:nvSpPr>
          <p:spPr bwMode="auto">
            <a:xfrm>
              <a:off x="9498013" y="2441575"/>
              <a:ext cx="428625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smtClean="0">
                  <a:solidFill>
                    <a:srgbClr val="D93192"/>
                  </a:solidFill>
                  <a:latin typeface="Symbol" pitchFamily="20" charset="2"/>
                </a:rPr>
                <a:t>x</a:t>
              </a:r>
              <a:endParaRPr lang="en-US" sz="3200" smtClean="0">
                <a:solidFill>
                  <a:srgbClr val="D93192"/>
                </a:solidFill>
                <a:latin typeface="Symbol" pitchFamily="20" charset="2"/>
              </a:endParaRPr>
            </a:p>
          </p:txBody>
        </p:sp>
        <p:sp>
          <p:nvSpPr>
            <p:cNvPr id="58" name="Rectangle 13"/>
            <p:cNvSpPr>
              <a:spLocks noChangeArrowheads="1"/>
            </p:cNvSpPr>
            <p:nvPr/>
          </p:nvSpPr>
          <p:spPr bwMode="auto">
            <a:xfrm>
              <a:off x="6022975" y="2730500"/>
              <a:ext cx="919163" cy="703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smtClean="0">
                  <a:solidFill>
                    <a:srgbClr val="00B7A5"/>
                  </a:solidFill>
                  <a:latin typeface="Book Antiqua" pitchFamily="20" charset="0"/>
                </a:rPr>
                <a:t>G</a:t>
              </a:r>
              <a:r>
                <a:rPr lang="en-US" sz="4000" smtClean="0">
                  <a:solidFill>
                    <a:srgbClr val="000000"/>
                  </a:solidFill>
                  <a:latin typeface="Book Antiqua" pitchFamily="20" charset="0"/>
                </a:rPr>
                <a:t> </a:t>
              </a:r>
              <a:r>
                <a:rPr lang="en-US" sz="2400" smtClean="0">
                  <a:solidFill>
                    <a:srgbClr val="000000"/>
                  </a:solidFill>
                  <a:latin typeface="Book Antiqua" pitchFamily="20" charset="0"/>
                </a:rPr>
                <a:t>=</a:t>
              </a:r>
            </a:p>
          </p:txBody>
        </p:sp>
        <p:sp>
          <p:nvSpPr>
            <p:cNvPr id="59" name="Line 14"/>
            <p:cNvSpPr>
              <a:spLocks noChangeShapeType="1"/>
            </p:cNvSpPr>
            <p:nvPr/>
          </p:nvSpPr>
          <p:spPr bwMode="auto">
            <a:xfrm>
              <a:off x="973138" y="2979738"/>
              <a:ext cx="0" cy="29638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Line 15"/>
            <p:cNvSpPr>
              <a:spLocks noChangeShapeType="1"/>
            </p:cNvSpPr>
            <p:nvPr/>
          </p:nvSpPr>
          <p:spPr bwMode="auto">
            <a:xfrm flipV="1">
              <a:off x="977900" y="5032375"/>
              <a:ext cx="1363663" cy="9080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Line 16"/>
            <p:cNvSpPr>
              <a:spLocks noChangeShapeType="1"/>
            </p:cNvSpPr>
            <p:nvPr/>
          </p:nvSpPr>
          <p:spPr bwMode="auto">
            <a:xfrm>
              <a:off x="981075" y="5943600"/>
              <a:ext cx="38782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Oval 17"/>
            <p:cNvSpPr>
              <a:spLocks noChangeArrowheads="1"/>
            </p:cNvSpPr>
            <p:nvPr/>
          </p:nvSpPr>
          <p:spPr bwMode="auto">
            <a:xfrm>
              <a:off x="1887538" y="3352800"/>
              <a:ext cx="685800" cy="1219200"/>
            </a:xfrm>
            <a:prstGeom prst="ellipse">
              <a:avLst/>
            </a:prstGeom>
            <a:solidFill>
              <a:srgbClr val="114FF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Oval 18"/>
            <p:cNvSpPr>
              <a:spLocks noChangeArrowheads="1"/>
            </p:cNvSpPr>
            <p:nvPr/>
          </p:nvSpPr>
          <p:spPr bwMode="auto">
            <a:xfrm>
              <a:off x="2039938" y="3505200"/>
              <a:ext cx="457200" cy="812800"/>
            </a:xfrm>
            <a:prstGeom prst="ellipse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Oval 19"/>
            <p:cNvSpPr>
              <a:spLocks noChangeArrowheads="1"/>
            </p:cNvSpPr>
            <p:nvPr/>
          </p:nvSpPr>
          <p:spPr bwMode="auto">
            <a:xfrm rot="2220000">
              <a:off x="3487738" y="4343400"/>
              <a:ext cx="685800" cy="1219200"/>
            </a:xfrm>
            <a:prstGeom prst="ellipse">
              <a:avLst/>
            </a:prstGeom>
            <a:solidFill>
              <a:srgbClr val="114FF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Oval 20"/>
            <p:cNvSpPr>
              <a:spLocks noChangeArrowheads="1"/>
            </p:cNvSpPr>
            <p:nvPr/>
          </p:nvSpPr>
          <p:spPr bwMode="auto">
            <a:xfrm rot="2220000">
              <a:off x="3662363" y="4529138"/>
              <a:ext cx="457200" cy="812800"/>
            </a:xfrm>
            <a:prstGeom prst="ellipse">
              <a:avLst/>
            </a:pr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Line 21"/>
            <p:cNvSpPr>
              <a:spLocks noChangeShapeType="1"/>
            </p:cNvSpPr>
            <p:nvPr/>
          </p:nvSpPr>
          <p:spPr bwMode="auto">
            <a:xfrm>
              <a:off x="2581275" y="4275138"/>
              <a:ext cx="906463" cy="52546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stealth" w="med" len="lg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Arc 22"/>
            <p:cNvSpPr>
              <a:spLocks/>
            </p:cNvSpPr>
            <p:nvPr/>
          </p:nvSpPr>
          <p:spPr bwMode="auto">
            <a:xfrm>
              <a:off x="2992438" y="4424363"/>
              <a:ext cx="417512" cy="41592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17649 w 42996"/>
                <a:gd name="T1" fmla="*/ 42836 h 42836"/>
                <a:gd name="T2" fmla="*/ 42996 w 42996"/>
                <a:gd name="T3" fmla="*/ 18637 h 42836"/>
                <a:gd name="T4" fmla="*/ 21600 w 42996"/>
                <a:gd name="T5" fmla="*/ 21600 h 42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996" h="42836" fill="none" extrusionOk="0">
                  <a:moveTo>
                    <a:pt x="17649" y="42835"/>
                  </a:moveTo>
                  <a:cubicBezTo>
                    <a:pt x="7418" y="40932"/>
                    <a:pt x="0" y="3200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2384" y="-1"/>
                    <a:pt x="41516" y="7954"/>
                    <a:pt x="42995" y="18637"/>
                  </a:cubicBezTo>
                </a:path>
                <a:path w="42996" h="42836" stroke="0" extrusionOk="0">
                  <a:moveTo>
                    <a:pt x="17649" y="42835"/>
                  </a:moveTo>
                  <a:cubicBezTo>
                    <a:pt x="7418" y="40932"/>
                    <a:pt x="0" y="3200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2384" y="-1"/>
                    <a:pt x="41516" y="7954"/>
                    <a:pt x="42995" y="18637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stealth" w="med" len="lg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Rectangle 23"/>
            <p:cNvSpPr>
              <a:spLocks noChangeArrowheads="1"/>
            </p:cNvSpPr>
            <p:nvPr/>
          </p:nvSpPr>
          <p:spPr bwMode="auto">
            <a:xfrm>
              <a:off x="2481263" y="4419600"/>
              <a:ext cx="36671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D93192"/>
                  </a:solidFill>
                  <a:latin typeface="Symbol" pitchFamily="20" charset="2"/>
                </a:rPr>
                <a:t>x</a:t>
              </a:r>
              <a:endParaRPr lang="en-US" sz="2400" smtClean="0">
                <a:solidFill>
                  <a:srgbClr val="000000"/>
                </a:solidFill>
                <a:latin typeface="Symbol" pitchFamily="20" charset="2"/>
              </a:endParaRPr>
            </a:p>
          </p:txBody>
        </p:sp>
        <p:sp>
          <p:nvSpPr>
            <p:cNvPr id="69" name="Rectangle 24"/>
            <p:cNvSpPr>
              <a:spLocks noChangeArrowheads="1"/>
            </p:cNvSpPr>
            <p:nvPr/>
          </p:nvSpPr>
          <p:spPr bwMode="auto">
            <a:xfrm>
              <a:off x="9498013" y="2303463"/>
              <a:ext cx="368300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D93192"/>
                  </a:solidFill>
                  <a:latin typeface="Book Antiqua" pitchFamily="20" charset="0"/>
                </a:rPr>
                <a:t>^</a:t>
              </a:r>
            </a:p>
          </p:txBody>
        </p:sp>
        <p:sp>
          <p:nvSpPr>
            <p:cNvPr id="70" name="Rectangle 25"/>
            <p:cNvSpPr>
              <a:spLocks noChangeArrowheads="1"/>
            </p:cNvSpPr>
            <p:nvPr/>
          </p:nvSpPr>
          <p:spPr bwMode="auto">
            <a:xfrm>
              <a:off x="6130925" y="4886325"/>
              <a:ext cx="854075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smtClean="0">
                  <a:solidFill>
                    <a:srgbClr val="D93192"/>
                  </a:solidFill>
                  <a:latin typeface="Symbol" pitchFamily="20" charset="2"/>
                </a:rPr>
                <a:t>x</a:t>
              </a:r>
              <a:r>
                <a:rPr lang="en-US" sz="3200" smtClean="0">
                  <a:solidFill>
                    <a:srgbClr val="D93192"/>
                  </a:solidFill>
                  <a:latin typeface="Symbol" pitchFamily="20" charset="2"/>
                </a:rPr>
                <a:t> </a:t>
              </a:r>
              <a:r>
                <a:rPr lang="en-US" sz="3200" smtClean="0">
                  <a:solidFill>
                    <a:srgbClr val="000000"/>
                  </a:solidFill>
                  <a:latin typeface="Symbol" pitchFamily="20" charset="2"/>
                </a:rPr>
                <a:t>=</a:t>
              </a:r>
              <a:r>
                <a:rPr lang="en-US" sz="3200" smtClean="0">
                  <a:solidFill>
                    <a:srgbClr val="D93192"/>
                  </a:solidFill>
                  <a:latin typeface="Symbol" pitchFamily="20" charset="2"/>
                </a:rPr>
                <a:t> </a:t>
              </a:r>
            </a:p>
          </p:txBody>
        </p:sp>
        <p:sp>
          <p:nvSpPr>
            <p:cNvPr id="71" name="Rectangle 26"/>
            <p:cNvSpPr>
              <a:spLocks noChangeArrowheads="1"/>
            </p:cNvSpPr>
            <p:nvPr/>
          </p:nvSpPr>
          <p:spPr bwMode="auto">
            <a:xfrm>
              <a:off x="6130925" y="4748213"/>
              <a:ext cx="368300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D93192"/>
                  </a:solidFill>
                  <a:latin typeface="Book Antiqua" pitchFamily="20" charset="0"/>
                </a:rPr>
                <a:t>^</a:t>
              </a:r>
            </a:p>
          </p:txBody>
        </p:sp>
        <p:grpSp>
          <p:nvGrpSpPr>
            <p:cNvPr id="72" name="Group 30"/>
            <p:cNvGrpSpPr>
              <a:grpSpLocks/>
            </p:cNvGrpSpPr>
            <p:nvPr/>
          </p:nvGrpSpPr>
          <p:grpSpPr bwMode="auto">
            <a:xfrm>
              <a:off x="6908800" y="4611688"/>
              <a:ext cx="76200" cy="1143000"/>
              <a:chOff x="4352" y="2905"/>
              <a:chExt cx="48" cy="720"/>
            </a:xfrm>
          </p:grpSpPr>
          <p:sp>
            <p:nvSpPr>
              <p:cNvPr id="73" name="Line 27"/>
              <p:cNvSpPr>
                <a:spLocks noChangeShapeType="1"/>
              </p:cNvSpPr>
              <p:nvPr/>
            </p:nvSpPr>
            <p:spPr bwMode="auto">
              <a:xfrm>
                <a:off x="4352" y="2910"/>
                <a:ext cx="0" cy="71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Line 28"/>
              <p:cNvSpPr>
                <a:spLocks noChangeShapeType="1"/>
              </p:cNvSpPr>
              <p:nvPr/>
            </p:nvSpPr>
            <p:spPr bwMode="auto">
              <a:xfrm>
                <a:off x="4357" y="2905"/>
                <a:ext cx="4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Line 29"/>
              <p:cNvSpPr>
                <a:spLocks noChangeShapeType="1"/>
              </p:cNvSpPr>
              <p:nvPr/>
            </p:nvSpPr>
            <p:spPr bwMode="auto">
              <a:xfrm>
                <a:off x="4357" y="3625"/>
                <a:ext cx="4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6" name="Group 34"/>
            <p:cNvGrpSpPr>
              <a:grpSpLocks/>
            </p:cNvGrpSpPr>
            <p:nvPr/>
          </p:nvGrpSpPr>
          <p:grpSpPr bwMode="auto">
            <a:xfrm>
              <a:off x="9050338" y="4611688"/>
              <a:ext cx="68262" cy="1143000"/>
              <a:chOff x="5701" y="2905"/>
              <a:chExt cx="43" cy="720"/>
            </a:xfrm>
          </p:grpSpPr>
          <p:sp>
            <p:nvSpPr>
              <p:cNvPr id="77" name="Line 31"/>
              <p:cNvSpPr>
                <a:spLocks noChangeShapeType="1"/>
              </p:cNvSpPr>
              <p:nvPr/>
            </p:nvSpPr>
            <p:spPr bwMode="auto">
              <a:xfrm>
                <a:off x="5744" y="2910"/>
                <a:ext cx="0" cy="71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Line 32"/>
              <p:cNvSpPr>
                <a:spLocks noChangeShapeType="1"/>
              </p:cNvSpPr>
              <p:nvPr/>
            </p:nvSpPr>
            <p:spPr bwMode="auto">
              <a:xfrm flipH="1">
                <a:off x="5701" y="2905"/>
                <a:ext cx="4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Line 33"/>
              <p:cNvSpPr>
                <a:spLocks noChangeShapeType="1"/>
              </p:cNvSpPr>
              <p:nvPr/>
            </p:nvSpPr>
            <p:spPr bwMode="auto">
              <a:xfrm flipH="1">
                <a:off x="5701" y="3625"/>
                <a:ext cx="4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80" name="Rectangle 35"/>
            <p:cNvSpPr>
              <a:spLocks noChangeArrowheads="1"/>
            </p:cNvSpPr>
            <p:nvPr/>
          </p:nvSpPr>
          <p:spPr bwMode="auto">
            <a:xfrm>
              <a:off x="6969125" y="4587875"/>
              <a:ext cx="2162175" cy="1190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Symbol" pitchFamily="20" charset="2"/>
                </a:rPr>
                <a:t>  0     -w3     w2    u1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Symbol" pitchFamily="20" charset="2"/>
                </a:rPr>
                <a:t>  w3     0     -w1    u2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Symbol" pitchFamily="20" charset="2"/>
                </a:rPr>
                <a:t>-w2    w1      0      u3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latin typeface="Symbol" pitchFamily="20" charset="2"/>
                </a:rPr>
                <a:t>  0        0        0      0 </a:t>
              </a:r>
            </a:p>
          </p:txBody>
        </p:sp>
        <p:sp>
          <p:nvSpPr>
            <p:cNvPr id="81" name="Rectangle 36"/>
            <p:cNvSpPr>
              <a:spLocks noChangeArrowheads="1"/>
            </p:cNvSpPr>
            <p:nvPr/>
          </p:nvSpPr>
          <p:spPr bwMode="auto">
            <a:xfrm>
              <a:off x="3048000" y="2967038"/>
              <a:ext cx="620713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Book Antiqua" pitchFamily="20" charset="0"/>
                </a:rPr>
                <a:t>t+1</a:t>
              </a:r>
            </a:p>
          </p:txBody>
        </p:sp>
        <p:sp>
          <p:nvSpPr>
            <p:cNvPr id="82" name="Rectangle 39"/>
            <p:cNvSpPr>
              <a:spLocks noChangeArrowheads="1"/>
            </p:cNvSpPr>
            <p:nvPr/>
          </p:nvSpPr>
          <p:spPr bwMode="auto">
            <a:xfrm>
              <a:off x="2849563" y="2736850"/>
              <a:ext cx="35401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q</a:t>
              </a:r>
            </a:p>
          </p:txBody>
        </p:sp>
        <p:sp>
          <p:nvSpPr>
            <p:cNvPr id="83" name="Rectangle 40"/>
            <p:cNvSpPr>
              <a:spLocks noChangeArrowheads="1"/>
            </p:cNvSpPr>
            <p:nvPr/>
          </p:nvSpPr>
          <p:spPr bwMode="auto">
            <a:xfrm>
              <a:off x="3516313" y="2692400"/>
              <a:ext cx="1041400" cy="703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dirty="0" smtClean="0">
                  <a:solidFill>
                    <a:srgbClr val="000000"/>
                  </a:solidFill>
                  <a:latin typeface="Book Antiqua" pitchFamily="20" charset="0"/>
                </a:rPr>
                <a:t>= </a:t>
              </a:r>
              <a:r>
                <a:rPr lang="en-US" sz="4000" b="1" dirty="0" smtClean="0">
                  <a:solidFill>
                    <a:srgbClr val="00B7A5"/>
                  </a:solidFill>
                  <a:latin typeface="Book Antiqua" pitchFamily="20" charset="0"/>
                </a:rPr>
                <a:t>G</a:t>
              </a:r>
              <a:endParaRPr lang="en-US" sz="4000" dirty="0" smtClean="0">
                <a:solidFill>
                  <a:srgbClr val="000000"/>
                </a:solidFill>
                <a:latin typeface="Book Antiqua" pitchFamily="20" charset="0"/>
              </a:endParaRPr>
            </a:p>
          </p:txBody>
        </p:sp>
        <p:sp>
          <p:nvSpPr>
            <p:cNvPr id="84" name="Oval 41"/>
            <p:cNvSpPr>
              <a:spLocks noChangeArrowheads="1"/>
            </p:cNvSpPr>
            <p:nvPr/>
          </p:nvSpPr>
          <p:spPr bwMode="auto">
            <a:xfrm>
              <a:off x="2198688" y="3359150"/>
              <a:ext cx="63500" cy="6350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Oval 42"/>
            <p:cNvSpPr>
              <a:spLocks noChangeArrowheads="1"/>
            </p:cNvSpPr>
            <p:nvPr/>
          </p:nvSpPr>
          <p:spPr bwMode="auto">
            <a:xfrm>
              <a:off x="4103688" y="4502150"/>
              <a:ext cx="63500" cy="63500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Rectangle 43"/>
            <p:cNvSpPr>
              <a:spLocks noChangeArrowheads="1"/>
            </p:cNvSpPr>
            <p:nvPr/>
          </p:nvSpPr>
          <p:spPr bwMode="auto">
            <a:xfrm>
              <a:off x="4786313" y="3044825"/>
              <a:ext cx="284162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Book Antiqua" pitchFamily="20" charset="0"/>
                </a:rPr>
                <a:t>t</a:t>
              </a:r>
            </a:p>
          </p:txBody>
        </p:sp>
        <p:sp>
          <p:nvSpPr>
            <p:cNvPr id="87" name="Rectangle 44"/>
            <p:cNvSpPr>
              <a:spLocks noChangeArrowheads="1"/>
            </p:cNvSpPr>
            <p:nvPr/>
          </p:nvSpPr>
          <p:spPr bwMode="auto">
            <a:xfrm>
              <a:off x="4583113" y="2798763"/>
              <a:ext cx="35401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q</a:t>
              </a:r>
            </a:p>
          </p:txBody>
        </p:sp>
        <p:sp>
          <p:nvSpPr>
            <p:cNvPr id="88" name="Line 45"/>
            <p:cNvSpPr>
              <a:spLocks noChangeShapeType="1"/>
            </p:cNvSpPr>
            <p:nvPr/>
          </p:nvSpPr>
          <p:spPr bwMode="auto">
            <a:xfrm flipH="1">
              <a:off x="2279650" y="3103563"/>
              <a:ext cx="587375" cy="2349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Line 46"/>
            <p:cNvSpPr>
              <a:spLocks noChangeShapeType="1"/>
            </p:cNvSpPr>
            <p:nvPr/>
          </p:nvSpPr>
          <p:spPr bwMode="auto">
            <a:xfrm flipH="1">
              <a:off x="4183063" y="3230563"/>
              <a:ext cx="542925" cy="12414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192708" y="5589300"/>
            <a:ext cx="4762746" cy="1080150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R. M. Murray, Z. Li, S. S. </a:t>
            </a:r>
            <a:r>
              <a:rPr lang="en-US" sz="1400" b="1" dirty="0" err="1" smtClean="0">
                <a:solidFill>
                  <a:schemeClr val="bg1">
                    <a:lumMod val="65000"/>
                  </a:schemeClr>
                </a:solidFill>
              </a:rPr>
              <a:t>Sastry</a:t>
            </a:r>
            <a:endParaRPr lang="en-US" sz="14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A Mathematical Introduction to Robotic Manipulation,</a:t>
            </a:r>
          </a:p>
          <a:p>
            <a:r>
              <a:rPr lang="en-US" sz="1400" i="1" dirty="0" smtClean="0">
                <a:solidFill>
                  <a:schemeClr val="bg1">
                    <a:lumMod val="65000"/>
                  </a:schemeClr>
                </a:solidFill>
              </a:rPr>
              <a:t>CRC Press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, 1994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8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Articulated Chain</a:t>
            </a:r>
            <a:endParaRPr lang="en-US" dirty="0"/>
          </a:p>
        </p:txBody>
      </p:sp>
      <p:grpSp>
        <p:nvGrpSpPr>
          <p:cNvPr id="102" name="Group 101"/>
          <p:cNvGrpSpPr/>
          <p:nvPr/>
        </p:nvGrpSpPr>
        <p:grpSpPr>
          <a:xfrm>
            <a:off x="277118" y="1702000"/>
            <a:ext cx="8603122" cy="4206625"/>
            <a:chOff x="379413" y="1600200"/>
            <a:chExt cx="9278937" cy="4537075"/>
          </a:xfrm>
        </p:grpSpPr>
        <p:sp>
          <p:nvSpPr>
            <p:cNvPr id="53" name="Rectangle 2"/>
            <p:cNvSpPr>
              <a:spLocks noChangeArrowheads="1"/>
            </p:cNvSpPr>
            <p:nvPr/>
          </p:nvSpPr>
          <p:spPr bwMode="auto">
            <a:xfrm>
              <a:off x="4953000" y="1905000"/>
              <a:ext cx="4305300" cy="1009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0000"/>
                  </a:solidFill>
                  <a:latin typeface="Book Antiqua" pitchFamily="20" charset="0"/>
                </a:rPr>
                <a:t>  </a:t>
              </a:r>
              <a:r>
                <a:rPr lang="en-US" sz="4400" smtClean="0">
                  <a:solidFill>
                    <a:srgbClr val="000000"/>
                  </a:solidFill>
                  <a:latin typeface="Book Antiqua" pitchFamily="20" charset="0"/>
                </a:rPr>
                <a:t>G =</a:t>
              </a:r>
              <a:r>
                <a:rPr lang="en-US" sz="2400" smtClean="0">
                  <a:solidFill>
                    <a:srgbClr val="000000"/>
                  </a:solidFill>
                  <a:latin typeface="Book Antiqua" pitchFamily="20" charset="0"/>
                </a:rPr>
                <a:t>   </a:t>
              </a:r>
              <a:r>
                <a:rPr lang="en-US" sz="6000" smtClean="0">
                  <a:solidFill>
                    <a:srgbClr val="000000"/>
                  </a:solidFill>
                  <a:latin typeface="Book Antiqua" pitchFamily="20" charset="0"/>
                </a:rPr>
                <a:t>e   e    e</a:t>
              </a:r>
            </a:p>
          </p:txBody>
        </p:sp>
        <p:sp>
          <p:nvSpPr>
            <p:cNvPr id="54" name="Rectangle 3"/>
            <p:cNvSpPr>
              <a:spLocks noChangeArrowheads="1"/>
            </p:cNvSpPr>
            <p:nvPr/>
          </p:nvSpPr>
          <p:spPr bwMode="auto">
            <a:xfrm>
              <a:off x="533400" y="3962400"/>
              <a:ext cx="428625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smtClean="0">
                  <a:solidFill>
                    <a:srgbClr val="D93192"/>
                  </a:solidFill>
                  <a:latin typeface="Symbol" pitchFamily="20" charset="2"/>
                </a:rPr>
                <a:t>x</a:t>
              </a:r>
              <a:endParaRPr lang="en-US" sz="3200" smtClean="0">
                <a:solidFill>
                  <a:srgbClr val="000000"/>
                </a:solidFill>
                <a:latin typeface="Symbol" pitchFamily="20" charset="2"/>
              </a:endParaRPr>
            </a:p>
          </p:txBody>
        </p:sp>
        <p:grpSp>
          <p:nvGrpSpPr>
            <p:cNvPr id="55" name="Group 9"/>
            <p:cNvGrpSpPr>
              <a:grpSpLocks/>
            </p:cNvGrpSpPr>
            <p:nvPr/>
          </p:nvGrpSpPr>
          <p:grpSpPr bwMode="auto">
            <a:xfrm>
              <a:off x="7620000" y="1706563"/>
              <a:ext cx="819150" cy="808037"/>
              <a:chOff x="4800" y="1075"/>
              <a:chExt cx="516" cy="509"/>
            </a:xfrm>
          </p:grpSpPr>
          <p:sp>
            <p:nvSpPr>
              <p:cNvPr id="56" name="Rectangle 4"/>
              <p:cNvSpPr>
                <a:spLocks noChangeArrowheads="1"/>
              </p:cNvSpPr>
              <p:nvPr/>
            </p:nvSpPr>
            <p:spPr bwMode="auto">
              <a:xfrm>
                <a:off x="4800" y="1162"/>
                <a:ext cx="270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smtClean="0">
                    <a:solidFill>
                      <a:srgbClr val="000000"/>
                    </a:solidFill>
                    <a:latin typeface="Symbol" pitchFamily="20" charset="2"/>
                  </a:rPr>
                  <a:t>x</a:t>
                </a:r>
                <a:endParaRPr lang="en-US" sz="3200" smtClean="0">
                  <a:solidFill>
                    <a:srgbClr val="D93192"/>
                  </a:solidFill>
                  <a:latin typeface="Symbol" pitchFamily="20" charset="2"/>
                </a:endParaRPr>
              </a:p>
            </p:txBody>
          </p:sp>
          <p:sp>
            <p:nvSpPr>
              <p:cNvPr id="57" name="Rectangle 5"/>
              <p:cNvSpPr>
                <a:spLocks noChangeArrowheads="1"/>
              </p:cNvSpPr>
              <p:nvPr/>
            </p:nvSpPr>
            <p:spPr bwMode="auto">
              <a:xfrm>
                <a:off x="4800" y="1075"/>
                <a:ext cx="232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smtClean="0">
                    <a:solidFill>
                      <a:srgbClr val="000000"/>
                    </a:solidFill>
                    <a:latin typeface="Book Antiqua" pitchFamily="20" charset="0"/>
                  </a:rPr>
                  <a:t>^</a:t>
                </a:r>
                <a:endParaRPr lang="en-US" sz="2400" smtClean="0">
                  <a:solidFill>
                    <a:srgbClr val="D93192"/>
                  </a:solidFill>
                  <a:latin typeface="Book Antiqua" pitchFamily="20" charset="0"/>
                </a:endParaRPr>
              </a:p>
            </p:txBody>
          </p:sp>
          <p:sp>
            <p:nvSpPr>
              <p:cNvPr id="58" name="Rectangle 6"/>
              <p:cNvSpPr>
                <a:spLocks noChangeArrowheads="1"/>
              </p:cNvSpPr>
              <p:nvPr/>
            </p:nvSpPr>
            <p:spPr bwMode="auto">
              <a:xfrm>
                <a:off x="4944" y="1372"/>
                <a:ext cx="18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smtClean="0">
                    <a:solidFill>
                      <a:srgbClr val="000000"/>
                    </a:solidFill>
                    <a:latin typeface="Book Antiqua" pitchFamily="20" charset="0"/>
                  </a:rPr>
                  <a:t>1</a:t>
                </a:r>
                <a:endParaRPr lang="en-US" sz="1600" smtClean="0">
                  <a:solidFill>
                    <a:srgbClr val="D93192"/>
                  </a:solidFill>
                  <a:latin typeface="Book Antiqua" pitchFamily="20" charset="0"/>
                </a:endParaRPr>
              </a:p>
            </p:txBody>
          </p:sp>
          <p:sp>
            <p:nvSpPr>
              <p:cNvPr id="59" name="Rectangle 7"/>
              <p:cNvSpPr>
                <a:spLocks noChangeArrowheads="1"/>
              </p:cNvSpPr>
              <p:nvPr/>
            </p:nvSpPr>
            <p:spPr bwMode="auto">
              <a:xfrm>
                <a:off x="5027" y="1229"/>
                <a:ext cx="23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smtClean="0">
                    <a:solidFill>
                      <a:srgbClr val="D93192"/>
                    </a:solidFill>
                    <a:latin typeface="Symbol" pitchFamily="20" charset="2"/>
                  </a:rPr>
                  <a:t>a</a:t>
                </a:r>
              </a:p>
            </p:txBody>
          </p:sp>
          <p:sp>
            <p:nvSpPr>
              <p:cNvPr id="60" name="Rectangle 8"/>
              <p:cNvSpPr>
                <a:spLocks noChangeArrowheads="1"/>
              </p:cNvSpPr>
              <p:nvPr/>
            </p:nvSpPr>
            <p:spPr bwMode="auto">
              <a:xfrm>
                <a:off x="5136" y="1372"/>
                <a:ext cx="18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smtClean="0">
                    <a:solidFill>
                      <a:srgbClr val="D93192"/>
                    </a:solidFill>
                    <a:latin typeface="Book Antiqua" pitchFamily="20" charset="0"/>
                  </a:rPr>
                  <a:t>1</a:t>
                </a:r>
              </a:p>
            </p:txBody>
          </p:sp>
        </p:grpSp>
        <p:sp>
          <p:nvSpPr>
            <p:cNvPr id="61" name="Rectangle 10"/>
            <p:cNvSpPr>
              <a:spLocks noChangeArrowheads="1"/>
            </p:cNvSpPr>
            <p:nvPr/>
          </p:nvSpPr>
          <p:spPr bwMode="auto">
            <a:xfrm>
              <a:off x="762000" y="4343400"/>
              <a:ext cx="2857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smtClean="0">
                  <a:solidFill>
                    <a:srgbClr val="D93192"/>
                  </a:solidFill>
                  <a:latin typeface="Book Antiqua" pitchFamily="20" charset="0"/>
                </a:rPr>
                <a:t>0</a:t>
              </a:r>
              <a:endParaRPr lang="en-US" sz="1600" smtClean="0">
                <a:solidFill>
                  <a:srgbClr val="000000"/>
                </a:solidFill>
                <a:latin typeface="Book Antiqua" pitchFamily="20" charset="0"/>
              </a:endParaRPr>
            </a:p>
          </p:txBody>
        </p:sp>
        <p:sp>
          <p:nvSpPr>
            <p:cNvPr id="62" name="Rectangle 11"/>
            <p:cNvSpPr>
              <a:spLocks noChangeArrowheads="1"/>
            </p:cNvSpPr>
            <p:nvPr/>
          </p:nvSpPr>
          <p:spPr bwMode="auto">
            <a:xfrm>
              <a:off x="685800" y="1600200"/>
              <a:ext cx="2819400" cy="14478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Oval 12"/>
            <p:cNvSpPr>
              <a:spLocks noChangeArrowheads="1"/>
            </p:cNvSpPr>
            <p:nvPr/>
          </p:nvSpPr>
          <p:spPr bwMode="auto">
            <a:xfrm>
              <a:off x="838200" y="1828800"/>
              <a:ext cx="838200" cy="457200"/>
            </a:xfrm>
            <a:prstGeom prst="ellipse">
              <a:avLst/>
            </a:prstGeom>
            <a:solidFill>
              <a:srgbClr val="114FFB"/>
            </a:solidFill>
            <a:ln w="12700">
              <a:solidFill>
                <a:srgbClr val="114FF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Oval 13"/>
            <p:cNvSpPr>
              <a:spLocks noChangeArrowheads="1"/>
            </p:cNvSpPr>
            <p:nvPr/>
          </p:nvSpPr>
          <p:spPr bwMode="auto">
            <a:xfrm>
              <a:off x="1676400" y="1828800"/>
              <a:ext cx="838200" cy="457200"/>
            </a:xfrm>
            <a:prstGeom prst="ellipse">
              <a:avLst/>
            </a:prstGeom>
            <a:solidFill>
              <a:srgbClr val="114FFB"/>
            </a:solidFill>
            <a:ln w="12700">
              <a:solidFill>
                <a:srgbClr val="114FF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Oval 14"/>
            <p:cNvSpPr>
              <a:spLocks noChangeArrowheads="1"/>
            </p:cNvSpPr>
            <p:nvPr/>
          </p:nvSpPr>
          <p:spPr bwMode="auto">
            <a:xfrm>
              <a:off x="2514600" y="1828800"/>
              <a:ext cx="838200" cy="457200"/>
            </a:xfrm>
            <a:prstGeom prst="ellipse">
              <a:avLst/>
            </a:prstGeom>
            <a:solidFill>
              <a:srgbClr val="114FFB"/>
            </a:solidFill>
            <a:ln w="12700">
              <a:solidFill>
                <a:srgbClr val="114FFB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Line 15"/>
            <p:cNvSpPr>
              <a:spLocks noChangeShapeType="1"/>
            </p:cNvSpPr>
            <p:nvPr/>
          </p:nvSpPr>
          <p:spPr bwMode="auto">
            <a:xfrm>
              <a:off x="768350" y="2057400"/>
              <a:ext cx="266065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Rectangle 16"/>
            <p:cNvSpPr>
              <a:spLocks noChangeArrowheads="1"/>
            </p:cNvSpPr>
            <p:nvPr/>
          </p:nvSpPr>
          <p:spPr bwMode="auto">
            <a:xfrm rot="18960000">
              <a:off x="2057400" y="3962400"/>
              <a:ext cx="3352800" cy="17526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Oval 17"/>
            <p:cNvSpPr>
              <a:spLocks noChangeArrowheads="1"/>
            </p:cNvSpPr>
            <p:nvPr/>
          </p:nvSpPr>
          <p:spPr bwMode="auto">
            <a:xfrm rot="18900000">
              <a:off x="2287588" y="4932363"/>
              <a:ext cx="1066800" cy="582612"/>
            </a:xfrm>
            <a:prstGeom prst="ellipse">
              <a:avLst/>
            </a:prstGeom>
            <a:solidFill>
              <a:srgbClr val="114FFB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Oval 18"/>
            <p:cNvSpPr>
              <a:spLocks noChangeArrowheads="1"/>
            </p:cNvSpPr>
            <p:nvPr/>
          </p:nvSpPr>
          <p:spPr bwMode="auto">
            <a:xfrm rot="720000">
              <a:off x="3208338" y="4568825"/>
              <a:ext cx="1066800" cy="582613"/>
            </a:xfrm>
            <a:prstGeom prst="ellipse">
              <a:avLst/>
            </a:prstGeom>
            <a:solidFill>
              <a:srgbClr val="114FFB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Oval 19"/>
            <p:cNvSpPr>
              <a:spLocks noChangeArrowheads="1"/>
            </p:cNvSpPr>
            <p:nvPr/>
          </p:nvSpPr>
          <p:spPr bwMode="auto">
            <a:xfrm rot="18360000">
              <a:off x="4058444" y="4236244"/>
              <a:ext cx="1066800" cy="582612"/>
            </a:xfrm>
            <a:prstGeom prst="ellipse">
              <a:avLst/>
            </a:prstGeom>
            <a:solidFill>
              <a:srgbClr val="114FFB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Line 20"/>
            <p:cNvSpPr>
              <a:spLocks noChangeShapeType="1"/>
            </p:cNvSpPr>
            <p:nvPr/>
          </p:nvSpPr>
          <p:spPr bwMode="auto">
            <a:xfrm flipV="1">
              <a:off x="2420938" y="4827588"/>
              <a:ext cx="814387" cy="81756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Line 21"/>
            <p:cNvSpPr>
              <a:spLocks noChangeShapeType="1"/>
            </p:cNvSpPr>
            <p:nvPr/>
          </p:nvSpPr>
          <p:spPr bwMode="auto">
            <a:xfrm>
              <a:off x="3244850" y="4837113"/>
              <a:ext cx="1011238" cy="7778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Line 22"/>
            <p:cNvSpPr>
              <a:spLocks noChangeShapeType="1"/>
            </p:cNvSpPr>
            <p:nvPr/>
          </p:nvSpPr>
          <p:spPr bwMode="auto">
            <a:xfrm flipV="1">
              <a:off x="4265613" y="4089400"/>
              <a:ext cx="642937" cy="83026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grpSp>
          <p:nvGrpSpPr>
            <p:cNvPr id="74" name="Group 29"/>
            <p:cNvGrpSpPr>
              <a:grpSpLocks/>
            </p:cNvGrpSpPr>
            <p:nvPr/>
          </p:nvGrpSpPr>
          <p:grpSpPr bwMode="auto">
            <a:xfrm>
              <a:off x="8839200" y="1676400"/>
              <a:ext cx="819150" cy="808038"/>
              <a:chOff x="5568" y="1056"/>
              <a:chExt cx="516" cy="509"/>
            </a:xfrm>
          </p:grpSpPr>
          <p:sp>
            <p:nvSpPr>
              <p:cNvPr id="75" name="Rectangle 24"/>
              <p:cNvSpPr>
                <a:spLocks noChangeArrowheads="1"/>
              </p:cNvSpPr>
              <p:nvPr/>
            </p:nvSpPr>
            <p:spPr bwMode="auto">
              <a:xfrm>
                <a:off x="5568" y="1143"/>
                <a:ext cx="270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smtClean="0">
                    <a:solidFill>
                      <a:srgbClr val="000000"/>
                    </a:solidFill>
                    <a:latin typeface="Symbol" pitchFamily="20" charset="2"/>
                  </a:rPr>
                  <a:t>x</a:t>
                </a:r>
                <a:endParaRPr lang="en-US" sz="3200" smtClean="0">
                  <a:solidFill>
                    <a:srgbClr val="D93192"/>
                  </a:solidFill>
                  <a:latin typeface="Symbol" pitchFamily="20" charset="2"/>
                </a:endParaRPr>
              </a:p>
            </p:txBody>
          </p:sp>
          <p:sp>
            <p:nvSpPr>
              <p:cNvPr id="76" name="Rectangle 25"/>
              <p:cNvSpPr>
                <a:spLocks noChangeArrowheads="1"/>
              </p:cNvSpPr>
              <p:nvPr/>
            </p:nvSpPr>
            <p:spPr bwMode="auto">
              <a:xfrm>
                <a:off x="5568" y="1056"/>
                <a:ext cx="232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smtClean="0">
                    <a:solidFill>
                      <a:srgbClr val="000000"/>
                    </a:solidFill>
                    <a:latin typeface="Book Antiqua" pitchFamily="20" charset="0"/>
                  </a:rPr>
                  <a:t>^</a:t>
                </a:r>
                <a:endParaRPr lang="en-US" sz="2400" smtClean="0">
                  <a:solidFill>
                    <a:srgbClr val="D93192"/>
                  </a:solidFill>
                  <a:latin typeface="Book Antiqua" pitchFamily="20" charset="0"/>
                </a:endParaRPr>
              </a:p>
            </p:txBody>
          </p:sp>
          <p:sp>
            <p:nvSpPr>
              <p:cNvPr id="77" name="Rectangle 26"/>
              <p:cNvSpPr>
                <a:spLocks noChangeArrowheads="1"/>
              </p:cNvSpPr>
              <p:nvPr/>
            </p:nvSpPr>
            <p:spPr bwMode="auto">
              <a:xfrm>
                <a:off x="5712" y="1353"/>
                <a:ext cx="18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smtClean="0">
                    <a:solidFill>
                      <a:srgbClr val="000000"/>
                    </a:solidFill>
                    <a:latin typeface="Book Antiqua" pitchFamily="20" charset="0"/>
                  </a:rPr>
                  <a:t>2</a:t>
                </a:r>
                <a:endParaRPr lang="en-US" sz="1600" smtClean="0">
                  <a:solidFill>
                    <a:srgbClr val="D93192"/>
                  </a:solidFill>
                  <a:latin typeface="Book Antiqua" pitchFamily="20" charset="0"/>
                </a:endParaRPr>
              </a:p>
            </p:txBody>
          </p:sp>
          <p:sp>
            <p:nvSpPr>
              <p:cNvPr id="78" name="Rectangle 27"/>
              <p:cNvSpPr>
                <a:spLocks noChangeArrowheads="1"/>
              </p:cNvSpPr>
              <p:nvPr/>
            </p:nvSpPr>
            <p:spPr bwMode="auto">
              <a:xfrm>
                <a:off x="5795" y="1210"/>
                <a:ext cx="23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smtClean="0">
                    <a:solidFill>
                      <a:srgbClr val="D93192"/>
                    </a:solidFill>
                    <a:latin typeface="Symbol" pitchFamily="20" charset="2"/>
                  </a:rPr>
                  <a:t>a</a:t>
                </a:r>
              </a:p>
            </p:txBody>
          </p:sp>
          <p:sp>
            <p:nvSpPr>
              <p:cNvPr id="79" name="Rectangle 28"/>
              <p:cNvSpPr>
                <a:spLocks noChangeArrowheads="1"/>
              </p:cNvSpPr>
              <p:nvPr/>
            </p:nvSpPr>
            <p:spPr bwMode="auto">
              <a:xfrm>
                <a:off x="5904" y="1353"/>
                <a:ext cx="18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smtClean="0">
                    <a:solidFill>
                      <a:srgbClr val="D93192"/>
                    </a:solidFill>
                    <a:latin typeface="Book Antiqua" pitchFamily="20" charset="0"/>
                  </a:rPr>
                  <a:t>2</a:t>
                </a:r>
              </a:p>
            </p:txBody>
          </p:sp>
        </p:grpSp>
        <p:sp>
          <p:nvSpPr>
            <p:cNvPr id="80" name="Freeform 30"/>
            <p:cNvSpPr>
              <a:spLocks/>
            </p:cNvSpPr>
            <p:nvPr/>
          </p:nvSpPr>
          <p:spPr bwMode="auto">
            <a:xfrm>
              <a:off x="379413" y="2503488"/>
              <a:ext cx="2547937" cy="3633787"/>
            </a:xfrm>
            <a:custGeom>
              <a:avLst/>
              <a:gdLst>
                <a:gd name="T0" fmla="*/ 436 w 1605"/>
                <a:gd name="T1" fmla="*/ 0 h 2289"/>
                <a:gd name="T2" fmla="*/ 363 w 1605"/>
                <a:gd name="T3" fmla="*/ 93 h 2289"/>
                <a:gd name="T4" fmla="*/ 292 w 1605"/>
                <a:gd name="T5" fmla="*/ 192 h 2289"/>
                <a:gd name="T6" fmla="*/ 224 w 1605"/>
                <a:gd name="T7" fmla="*/ 291 h 2289"/>
                <a:gd name="T8" fmla="*/ 162 w 1605"/>
                <a:gd name="T9" fmla="*/ 390 h 2289"/>
                <a:gd name="T10" fmla="*/ 106 w 1605"/>
                <a:gd name="T11" fmla="*/ 488 h 2289"/>
                <a:gd name="T12" fmla="*/ 82 w 1605"/>
                <a:gd name="T13" fmla="*/ 544 h 2289"/>
                <a:gd name="T14" fmla="*/ 62 w 1605"/>
                <a:gd name="T15" fmla="*/ 594 h 2289"/>
                <a:gd name="T16" fmla="*/ 44 w 1605"/>
                <a:gd name="T17" fmla="*/ 649 h 2289"/>
                <a:gd name="T18" fmla="*/ 29 w 1605"/>
                <a:gd name="T19" fmla="*/ 705 h 2289"/>
                <a:gd name="T20" fmla="*/ 20 w 1605"/>
                <a:gd name="T21" fmla="*/ 761 h 2289"/>
                <a:gd name="T22" fmla="*/ 12 w 1605"/>
                <a:gd name="T23" fmla="*/ 816 h 2289"/>
                <a:gd name="T24" fmla="*/ 3 w 1605"/>
                <a:gd name="T25" fmla="*/ 940 h 2289"/>
                <a:gd name="T26" fmla="*/ 0 w 1605"/>
                <a:gd name="T27" fmla="*/ 1082 h 2289"/>
                <a:gd name="T28" fmla="*/ 6 w 1605"/>
                <a:gd name="T29" fmla="*/ 1224 h 2289"/>
                <a:gd name="T30" fmla="*/ 15 w 1605"/>
                <a:gd name="T31" fmla="*/ 1299 h 2289"/>
                <a:gd name="T32" fmla="*/ 23 w 1605"/>
                <a:gd name="T33" fmla="*/ 1373 h 2289"/>
                <a:gd name="T34" fmla="*/ 38 w 1605"/>
                <a:gd name="T35" fmla="*/ 1441 h 2289"/>
                <a:gd name="T36" fmla="*/ 56 w 1605"/>
                <a:gd name="T37" fmla="*/ 1515 h 2289"/>
                <a:gd name="T38" fmla="*/ 77 w 1605"/>
                <a:gd name="T39" fmla="*/ 1583 h 2289"/>
                <a:gd name="T40" fmla="*/ 103 w 1605"/>
                <a:gd name="T41" fmla="*/ 1645 h 2289"/>
                <a:gd name="T42" fmla="*/ 133 w 1605"/>
                <a:gd name="T43" fmla="*/ 1707 h 2289"/>
                <a:gd name="T44" fmla="*/ 168 w 1605"/>
                <a:gd name="T45" fmla="*/ 1769 h 2289"/>
                <a:gd name="T46" fmla="*/ 209 w 1605"/>
                <a:gd name="T47" fmla="*/ 1818 h 2289"/>
                <a:gd name="T48" fmla="*/ 256 w 1605"/>
                <a:gd name="T49" fmla="*/ 1867 h 2289"/>
                <a:gd name="T50" fmla="*/ 283 w 1605"/>
                <a:gd name="T51" fmla="*/ 1892 h 2289"/>
                <a:gd name="T52" fmla="*/ 312 w 1605"/>
                <a:gd name="T53" fmla="*/ 1911 h 2289"/>
                <a:gd name="T54" fmla="*/ 345 w 1605"/>
                <a:gd name="T55" fmla="*/ 1936 h 2289"/>
                <a:gd name="T56" fmla="*/ 383 w 1605"/>
                <a:gd name="T57" fmla="*/ 1954 h 2289"/>
                <a:gd name="T58" fmla="*/ 460 w 1605"/>
                <a:gd name="T59" fmla="*/ 1991 h 2289"/>
                <a:gd name="T60" fmla="*/ 548 w 1605"/>
                <a:gd name="T61" fmla="*/ 2028 h 2289"/>
                <a:gd name="T62" fmla="*/ 643 w 1605"/>
                <a:gd name="T63" fmla="*/ 2059 h 2289"/>
                <a:gd name="T64" fmla="*/ 743 w 1605"/>
                <a:gd name="T65" fmla="*/ 2090 h 2289"/>
                <a:gd name="T66" fmla="*/ 846 w 1605"/>
                <a:gd name="T67" fmla="*/ 2121 h 2289"/>
                <a:gd name="T68" fmla="*/ 949 w 1605"/>
                <a:gd name="T69" fmla="*/ 2146 h 2289"/>
                <a:gd name="T70" fmla="*/ 1053 w 1605"/>
                <a:gd name="T71" fmla="*/ 2171 h 2289"/>
                <a:gd name="T72" fmla="*/ 1153 w 1605"/>
                <a:gd name="T73" fmla="*/ 2189 h 2289"/>
                <a:gd name="T74" fmla="*/ 1250 w 1605"/>
                <a:gd name="T75" fmla="*/ 2208 h 2289"/>
                <a:gd name="T76" fmla="*/ 1339 w 1605"/>
                <a:gd name="T77" fmla="*/ 2226 h 2289"/>
                <a:gd name="T78" fmla="*/ 1421 w 1605"/>
                <a:gd name="T79" fmla="*/ 2245 h 2289"/>
                <a:gd name="T80" fmla="*/ 1495 w 1605"/>
                <a:gd name="T81" fmla="*/ 2263 h 2289"/>
                <a:gd name="T82" fmla="*/ 1527 w 1605"/>
                <a:gd name="T83" fmla="*/ 2269 h 2289"/>
                <a:gd name="T84" fmla="*/ 1557 w 1605"/>
                <a:gd name="T85" fmla="*/ 2276 h 2289"/>
                <a:gd name="T86" fmla="*/ 1583 w 1605"/>
                <a:gd name="T87" fmla="*/ 2282 h 2289"/>
                <a:gd name="T88" fmla="*/ 1604 w 1605"/>
                <a:gd name="T89" fmla="*/ 2288 h 2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05" h="2289">
                  <a:moveTo>
                    <a:pt x="436" y="0"/>
                  </a:moveTo>
                  <a:lnTo>
                    <a:pt x="363" y="93"/>
                  </a:lnTo>
                  <a:lnTo>
                    <a:pt x="292" y="192"/>
                  </a:lnTo>
                  <a:lnTo>
                    <a:pt x="224" y="291"/>
                  </a:lnTo>
                  <a:lnTo>
                    <a:pt x="162" y="390"/>
                  </a:lnTo>
                  <a:lnTo>
                    <a:pt x="106" y="488"/>
                  </a:lnTo>
                  <a:lnTo>
                    <a:pt x="82" y="544"/>
                  </a:lnTo>
                  <a:lnTo>
                    <a:pt x="62" y="594"/>
                  </a:lnTo>
                  <a:lnTo>
                    <a:pt x="44" y="649"/>
                  </a:lnTo>
                  <a:lnTo>
                    <a:pt x="29" y="705"/>
                  </a:lnTo>
                  <a:lnTo>
                    <a:pt x="20" y="761"/>
                  </a:lnTo>
                  <a:lnTo>
                    <a:pt x="12" y="816"/>
                  </a:lnTo>
                  <a:lnTo>
                    <a:pt x="3" y="940"/>
                  </a:lnTo>
                  <a:lnTo>
                    <a:pt x="0" y="1082"/>
                  </a:lnTo>
                  <a:lnTo>
                    <a:pt x="6" y="1224"/>
                  </a:lnTo>
                  <a:lnTo>
                    <a:pt x="15" y="1299"/>
                  </a:lnTo>
                  <a:lnTo>
                    <a:pt x="23" y="1373"/>
                  </a:lnTo>
                  <a:lnTo>
                    <a:pt x="38" y="1441"/>
                  </a:lnTo>
                  <a:lnTo>
                    <a:pt x="56" y="1515"/>
                  </a:lnTo>
                  <a:lnTo>
                    <a:pt x="77" y="1583"/>
                  </a:lnTo>
                  <a:lnTo>
                    <a:pt x="103" y="1645"/>
                  </a:lnTo>
                  <a:lnTo>
                    <a:pt x="133" y="1707"/>
                  </a:lnTo>
                  <a:lnTo>
                    <a:pt x="168" y="1769"/>
                  </a:lnTo>
                  <a:lnTo>
                    <a:pt x="209" y="1818"/>
                  </a:lnTo>
                  <a:lnTo>
                    <a:pt x="256" y="1867"/>
                  </a:lnTo>
                  <a:lnTo>
                    <a:pt x="283" y="1892"/>
                  </a:lnTo>
                  <a:lnTo>
                    <a:pt x="312" y="1911"/>
                  </a:lnTo>
                  <a:lnTo>
                    <a:pt x="345" y="1936"/>
                  </a:lnTo>
                  <a:lnTo>
                    <a:pt x="383" y="1954"/>
                  </a:lnTo>
                  <a:lnTo>
                    <a:pt x="460" y="1991"/>
                  </a:lnTo>
                  <a:lnTo>
                    <a:pt x="548" y="2028"/>
                  </a:lnTo>
                  <a:lnTo>
                    <a:pt x="643" y="2059"/>
                  </a:lnTo>
                  <a:lnTo>
                    <a:pt x="743" y="2090"/>
                  </a:lnTo>
                  <a:lnTo>
                    <a:pt x="846" y="2121"/>
                  </a:lnTo>
                  <a:lnTo>
                    <a:pt x="949" y="2146"/>
                  </a:lnTo>
                  <a:lnTo>
                    <a:pt x="1053" y="2171"/>
                  </a:lnTo>
                  <a:lnTo>
                    <a:pt x="1153" y="2189"/>
                  </a:lnTo>
                  <a:lnTo>
                    <a:pt x="1250" y="2208"/>
                  </a:lnTo>
                  <a:lnTo>
                    <a:pt x="1339" y="2226"/>
                  </a:lnTo>
                  <a:lnTo>
                    <a:pt x="1421" y="2245"/>
                  </a:lnTo>
                  <a:lnTo>
                    <a:pt x="1495" y="2263"/>
                  </a:lnTo>
                  <a:lnTo>
                    <a:pt x="1527" y="2269"/>
                  </a:lnTo>
                  <a:lnTo>
                    <a:pt x="1557" y="2276"/>
                  </a:lnTo>
                  <a:lnTo>
                    <a:pt x="1583" y="2282"/>
                  </a:lnTo>
                  <a:lnTo>
                    <a:pt x="1604" y="2288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Rectangle 31"/>
            <p:cNvSpPr>
              <a:spLocks noChangeArrowheads="1"/>
            </p:cNvSpPr>
            <p:nvPr/>
          </p:nvSpPr>
          <p:spPr bwMode="auto">
            <a:xfrm>
              <a:off x="6629400" y="1828800"/>
              <a:ext cx="428625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smtClean="0">
                  <a:solidFill>
                    <a:srgbClr val="D93192"/>
                  </a:solidFill>
                  <a:latin typeface="Symbol" pitchFamily="20" charset="2"/>
                </a:rPr>
                <a:t>x</a:t>
              </a:r>
            </a:p>
          </p:txBody>
        </p:sp>
        <p:sp>
          <p:nvSpPr>
            <p:cNvPr id="82" name="Rectangle 32"/>
            <p:cNvSpPr>
              <a:spLocks noChangeArrowheads="1"/>
            </p:cNvSpPr>
            <p:nvPr/>
          </p:nvSpPr>
          <p:spPr bwMode="auto">
            <a:xfrm>
              <a:off x="6858000" y="2209800"/>
              <a:ext cx="2857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smtClean="0">
                  <a:solidFill>
                    <a:srgbClr val="D93192"/>
                  </a:solidFill>
                  <a:latin typeface="Book Antiqua" pitchFamily="20" charset="0"/>
                </a:rPr>
                <a:t>0</a:t>
              </a:r>
            </a:p>
          </p:txBody>
        </p:sp>
        <p:sp>
          <p:nvSpPr>
            <p:cNvPr id="83" name="Rectangle 33"/>
            <p:cNvSpPr>
              <a:spLocks noChangeArrowheads="1"/>
            </p:cNvSpPr>
            <p:nvPr/>
          </p:nvSpPr>
          <p:spPr bwMode="auto">
            <a:xfrm>
              <a:off x="6629400" y="1676400"/>
              <a:ext cx="368300" cy="45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D93192"/>
                  </a:solidFill>
                  <a:latin typeface="Book Antiqua" pitchFamily="20" charset="0"/>
                </a:rPr>
                <a:t>^</a:t>
              </a:r>
            </a:p>
          </p:txBody>
        </p:sp>
        <p:sp>
          <p:nvSpPr>
            <p:cNvPr id="84" name="Line 34"/>
            <p:cNvSpPr>
              <a:spLocks noChangeShapeType="1"/>
            </p:cNvSpPr>
            <p:nvPr/>
          </p:nvSpPr>
          <p:spPr bwMode="auto">
            <a:xfrm>
              <a:off x="1682750" y="2139950"/>
              <a:ext cx="1517650" cy="26606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Line 35"/>
            <p:cNvSpPr>
              <a:spLocks noChangeShapeType="1"/>
            </p:cNvSpPr>
            <p:nvPr/>
          </p:nvSpPr>
          <p:spPr bwMode="auto">
            <a:xfrm>
              <a:off x="2520950" y="2139950"/>
              <a:ext cx="1670050" cy="25844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grpSp>
          <p:nvGrpSpPr>
            <p:cNvPr id="86" name="Group 41"/>
            <p:cNvGrpSpPr>
              <a:grpSpLocks/>
            </p:cNvGrpSpPr>
            <p:nvPr/>
          </p:nvGrpSpPr>
          <p:grpSpPr bwMode="auto">
            <a:xfrm>
              <a:off x="1747838" y="3124200"/>
              <a:ext cx="823912" cy="808038"/>
              <a:chOff x="1101" y="1968"/>
              <a:chExt cx="519" cy="509"/>
            </a:xfrm>
          </p:grpSpPr>
          <p:sp>
            <p:nvSpPr>
              <p:cNvPr id="87" name="Rectangle 36"/>
              <p:cNvSpPr>
                <a:spLocks noChangeArrowheads="1"/>
              </p:cNvSpPr>
              <p:nvPr/>
            </p:nvSpPr>
            <p:spPr bwMode="auto">
              <a:xfrm>
                <a:off x="1104" y="2055"/>
                <a:ext cx="270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smtClean="0">
                    <a:solidFill>
                      <a:srgbClr val="000000"/>
                    </a:solidFill>
                    <a:latin typeface="Symbol" pitchFamily="20" charset="2"/>
                  </a:rPr>
                  <a:t>x</a:t>
                </a:r>
              </a:p>
            </p:txBody>
          </p:sp>
          <p:sp>
            <p:nvSpPr>
              <p:cNvPr id="88" name="Rectangle 37"/>
              <p:cNvSpPr>
                <a:spLocks noChangeArrowheads="1"/>
              </p:cNvSpPr>
              <p:nvPr/>
            </p:nvSpPr>
            <p:spPr bwMode="auto">
              <a:xfrm>
                <a:off x="1101" y="1968"/>
                <a:ext cx="11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20" charset="0"/>
                </a:endParaRPr>
              </a:p>
            </p:txBody>
          </p:sp>
          <p:sp>
            <p:nvSpPr>
              <p:cNvPr id="89" name="Rectangle 38"/>
              <p:cNvSpPr>
                <a:spLocks noChangeArrowheads="1"/>
              </p:cNvSpPr>
              <p:nvPr/>
            </p:nvSpPr>
            <p:spPr bwMode="auto">
              <a:xfrm>
                <a:off x="1248" y="2265"/>
                <a:ext cx="18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smtClean="0">
                    <a:solidFill>
                      <a:srgbClr val="000000"/>
                    </a:solidFill>
                    <a:latin typeface="Book Antiqua" pitchFamily="20" charset="0"/>
                  </a:rPr>
                  <a:t>1</a:t>
                </a:r>
              </a:p>
            </p:txBody>
          </p:sp>
          <p:sp>
            <p:nvSpPr>
              <p:cNvPr id="90" name="Rectangle 39"/>
              <p:cNvSpPr>
                <a:spLocks noChangeArrowheads="1"/>
              </p:cNvSpPr>
              <p:nvPr/>
            </p:nvSpPr>
            <p:spPr bwMode="auto">
              <a:xfrm>
                <a:off x="1331" y="2122"/>
                <a:ext cx="23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smtClean="0">
                    <a:solidFill>
                      <a:srgbClr val="D93192"/>
                    </a:solidFill>
                    <a:latin typeface="Symbol" pitchFamily="20" charset="2"/>
                  </a:rPr>
                  <a:t>a</a:t>
                </a:r>
                <a:endParaRPr lang="en-US" sz="2400" smtClean="0">
                  <a:solidFill>
                    <a:srgbClr val="000000"/>
                  </a:solidFill>
                  <a:latin typeface="Symbol" pitchFamily="20" charset="2"/>
                </a:endParaRPr>
              </a:p>
            </p:txBody>
          </p:sp>
          <p:sp>
            <p:nvSpPr>
              <p:cNvPr id="91" name="Rectangle 40"/>
              <p:cNvSpPr>
                <a:spLocks noChangeArrowheads="1"/>
              </p:cNvSpPr>
              <p:nvPr/>
            </p:nvSpPr>
            <p:spPr bwMode="auto">
              <a:xfrm>
                <a:off x="1440" y="2265"/>
                <a:ext cx="18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smtClean="0">
                    <a:solidFill>
                      <a:srgbClr val="D93192"/>
                    </a:solidFill>
                    <a:latin typeface="Book Antiqua" pitchFamily="20" charset="0"/>
                  </a:rPr>
                  <a:t>1</a:t>
                </a:r>
              </a:p>
            </p:txBody>
          </p:sp>
        </p:grpSp>
        <p:grpSp>
          <p:nvGrpSpPr>
            <p:cNvPr id="92" name="Group 47"/>
            <p:cNvGrpSpPr>
              <a:grpSpLocks/>
            </p:cNvGrpSpPr>
            <p:nvPr/>
          </p:nvGrpSpPr>
          <p:grpSpPr bwMode="auto">
            <a:xfrm>
              <a:off x="3729038" y="3429000"/>
              <a:ext cx="823912" cy="808038"/>
              <a:chOff x="2349" y="2160"/>
              <a:chExt cx="519" cy="509"/>
            </a:xfrm>
          </p:grpSpPr>
          <p:sp>
            <p:nvSpPr>
              <p:cNvPr id="93" name="Rectangle 42"/>
              <p:cNvSpPr>
                <a:spLocks noChangeArrowheads="1"/>
              </p:cNvSpPr>
              <p:nvPr/>
            </p:nvSpPr>
            <p:spPr bwMode="auto">
              <a:xfrm>
                <a:off x="2352" y="2247"/>
                <a:ext cx="270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smtClean="0">
                    <a:solidFill>
                      <a:srgbClr val="000000"/>
                    </a:solidFill>
                    <a:latin typeface="Symbol" pitchFamily="20" charset="2"/>
                  </a:rPr>
                  <a:t>x</a:t>
                </a:r>
              </a:p>
            </p:txBody>
          </p:sp>
          <p:sp>
            <p:nvSpPr>
              <p:cNvPr id="94" name="Rectangle 43"/>
              <p:cNvSpPr>
                <a:spLocks noChangeArrowheads="1"/>
              </p:cNvSpPr>
              <p:nvPr/>
            </p:nvSpPr>
            <p:spPr bwMode="auto">
              <a:xfrm>
                <a:off x="2349" y="2160"/>
                <a:ext cx="11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20" charset="0"/>
                </a:endParaRPr>
              </a:p>
            </p:txBody>
          </p:sp>
          <p:sp>
            <p:nvSpPr>
              <p:cNvPr id="95" name="Rectangle 44"/>
              <p:cNvSpPr>
                <a:spLocks noChangeArrowheads="1"/>
              </p:cNvSpPr>
              <p:nvPr/>
            </p:nvSpPr>
            <p:spPr bwMode="auto">
              <a:xfrm>
                <a:off x="2496" y="2457"/>
                <a:ext cx="18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smtClean="0">
                    <a:solidFill>
                      <a:srgbClr val="000000"/>
                    </a:solidFill>
                    <a:latin typeface="Book Antiqua" pitchFamily="20" charset="0"/>
                  </a:rPr>
                  <a:t>2</a:t>
                </a:r>
              </a:p>
            </p:txBody>
          </p:sp>
          <p:sp>
            <p:nvSpPr>
              <p:cNvPr id="96" name="Rectangle 45"/>
              <p:cNvSpPr>
                <a:spLocks noChangeArrowheads="1"/>
              </p:cNvSpPr>
              <p:nvPr/>
            </p:nvSpPr>
            <p:spPr bwMode="auto">
              <a:xfrm>
                <a:off x="2579" y="2314"/>
                <a:ext cx="231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smtClean="0">
                    <a:solidFill>
                      <a:srgbClr val="D93192"/>
                    </a:solidFill>
                    <a:latin typeface="Symbol" pitchFamily="20" charset="2"/>
                  </a:rPr>
                  <a:t>a</a:t>
                </a:r>
                <a:endParaRPr lang="en-US" sz="2400" smtClean="0">
                  <a:solidFill>
                    <a:srgbClr val="000000"/>
                  </a:solidFill>
                  <a:latin typeface="Symbol" pitchFamily="20" charset="2"/>
                </a:endParaRPr>
              </a:p>
            </p:txBody>
          </p:sp>
          <p:sp>
            <p:nvSpPr>
              <p:cNvPr id="97" name="Rectangle 46"/>
              <p:cNvSpPr>
                <a:spLocks noChangeArrowheads="1"/>
              </p:cNvSpPr>
              <p:nvPr/>
            </p:nvSpPr>
            <p:spPr bwMode="auto">
              <a:xfrm>
                <a:off x="2688" y="2457"/>
                <a:ext cx="18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smtClean="0">
                    <a:solidFill>
                      <a:srgbClr val="D93192"/>
                    </a:solidFill>
                    <a:latin typeface="Book Antiqua" pitchFamily="20" charset="0"/>
                  </a:rPr>
                  <a:t>2</a:t>
                </a:r>
                <a:endParaRPr lang="en-US" sz="1600" smtClean="0">
                  <a:solidFill>
                    <a:srgbClr val="000000"/>
                  </a:solidFill>
                  <a:latin typeface="Book Antiqua" pitchFamily="20" charset="0"/>
                </a:endParaRPr>
              </a:p>
            </p:txBody>
          </p:sp>
        </p:grpSp>
        <p:sp>
          <p:nvSpPr>
            <p:cNvPr id="98" name="Rectangle 49"/>
            <p:cNvSpPr>
              <a:spLocks noChangeArrowheads="1"/>
            </p:cNvSpPr>
            <p:nvPr/>
          </p:nvSpPr>
          <p:spPr bwMode="auto">
            <a:xfrm>
              <a:off x="6423025" y="3717925"/>
              <a:ext cx="2827338" cy="765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dirty="0" smtClean="0">
                  <a:solidFill>
                    <a:srgbClr val="000000"/>
                  </a:solidFill>
                  <a:latin typeface="Book Antiqua" pitchFamily="20" charset="0"/>
                </a:rPr>
                <a:t>G(</a:t>
              </a:r>
              <a:r>
                <a:rPr lang="en-US" sz="4400" dirty="0" smtClean="0">
                  <a:solidFill>
                    <a:srgbClr val="D93192"/>
                  </a:solidFill>
                  <a:latin typeface="Symbol" pitchFamily="20" charset="2"/>
                </a:rPr>
                <a:t>x</a:t>
              </a:r>
              <a:r>
                <a:rPr lang="en-US" sz="4400" dirty="0" smtClean="0">
                  <a:solidFill>
                    <a:srgbClr val="000000"/>
                  </a:solidFill>
                  <a:latin typeface="Symbol" pitchFamily="20" charset="2"/>
                </a:rPr>
                <a:t> ,</a:t>
              </a:r>
              <a:r>
                <a:rPr lang="en-US" sz="4400" dirty="0" smtClean="0">
                  <a:solidFill>
                    <a:srgbClr val="D93192"/>
                  </a:solidFill>
                  <a:latin typeface="Symbol" pitchFamily="20" charset="2"/>
                </a:rPr>
                <a:t>a</a:t>
              </a:r>
              <a:r>
                <a:rPr lang="en-US" sz="4400" dirty="0" smtClean="0">
                  <a:solidFill>
                    <a:srgbClr val="000000"/>
                  </a:solidFill>
                  <a:latin typeface="Symbol" pitchFamily="20" charset="2"/>
                </a:rPr>
                <a:t> , </a:t>
              </a:r>
              <a:r>
                <a:rPr lang="en-US" sz="4400" dirty="0" smtClean="0">
                  <a:solidFill>
                    <a:srgbClr val="D93192"/>
                  </a:solidFill>
                  <a:latin typeface="Symbol" pitchFamily="20" charset="2"/>
                </a:rPr>
                <a:t>a</a:t>
              </a:r>
              <a:r>
                <a:rPr lang="en-US" sz="4400" dirty="0" smtClean="0">
                  <a:solidFill>
                    <a:srgbClr val="000000"/>
                  </a:solidFill>
                  <a:latin typeface="Book Antiqua" pitchFamily="20" charset="0"/>
                </a:rPr>
                <a:t> )</a:t>
              </a:r>
            </a:p>
          </p:txBody>
        </p:sp>
        <p:sp>
          <p:nvSpPr>
            <p:cNvPr id="99" name="Rectangle 50"/>
            <p:cNvSpPr>
              <a:spLocks noChangeArrowheads="1"/>
            </p:cNvSpPr>
            <p:nvPr/>
          </p:nvSpPr>
          <p:spPr bwMode="auto">
            <a:xfrm>
              <a:off x="7347948" y="4218396"/>
              <a:ext cx="2857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D93192"/>
                  </a:solidFill>
                  <a:latin typeface="Book Antiqua" pitchFamily="20" charset="0"/>
                </a:rPr>
                <a:t>0</a:t>
              </a:r>
            </a:p>
          </p:txBody>
        </p:sp>
        <p:sp>
          <p:nvSpPr>
            <p:cNvPr id="100" name="Rectangle 51"/>
            <p:cNvSpPr>
              <a:spLocks noChangeArrowheads="1"/>
            </p:cNvSpPr>
            <p:nvPr/>
          </p:nvSpPr>
          <p:spPr bwMode="auto">
            <a:xfrm>
              <a:off x="8048079" y="4191000"/>
              <a:ext cx="2857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D93192"/>
                  </a:solidFill>
                  <a:latin typeface="Book Antiqua" pitchFamily="20" charset="0"/>
                </a:rPr>
                <a:t>1</a:t>
              </a:r>
            </a:p>
          </p:txBody>
        </p:sp>
        <p:sp>
          <p:nvSpPr>
            <p:cNvPr id="101" name="Rectangle 52"/>
            <p:cNvSpPr>
              <a:spLocks noChangeArrowheads="1"/>
            </p:cNvSpPr>
            <p:nvPr/>
          </p:nvSpPr>
          <p:spPr bwMode="auto">
            <a:xfrm>
              <a:off x="8864869" y="4191000"/>
              <a:ext cx="2857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D93192"/>
                  </a:solidFill>
                  <a:latin typeface="Book Antiqua" pitchFamily="20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964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PII_Slides (3)">
  <a:themeElements>
    <a:clrScheme name="MPII_Slides (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PII_Slides (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rgbClr val="FF0000"/>
          </a:solidFill>
          <a:prstDash val="solid"/>
          <a:round/>
          <a:headEnd type="none" w="med" len="med"/>
          <a:tailEnd type="none" w="lg" len="lg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noAutofit/>
      </a:bodyPr>
      <a:lstStyle>
        <a:defPPr>
          <a:defRPr dirty="0"/>
        </a:defPPr>
      </a:lstStyle>
    </a:txDef>
  </a:objectDefaults>
  <a:extraClrSchemeLst>
    <a:extraClrScheme>
      <a:clrScheme name="MPII_Slides (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I_Slides (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I_Slides (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I_Slides (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I_Slides (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PII_Slides (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PII_Slides (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PII_Slides (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PII_Slides (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PII_Slides (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PII_Slides (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PII_Slides (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581</Words>
  <Application>Microsoft Office PowerPoint</Application>
  <PresentationFormat>On-screen Show (4:3)</PresentationFormat>
  <Paragraphs>186</Paragraphs>
  <Slides>21</Slides>
  <Notes>6</Notes>
  <HiddenSlides>1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MPII_Slides (3)</vt:lpstr>
      <vt:lpstr>Pose estimation: Foundations</vt:lpstr>
      <vt:lpstr>Motivation</vt:lpstr>
      <vt:lpstr>Challenges</vt:lpstr>
      <vt:lpstr>From Tracking to Pose Estimation</vt:lpstr>
      <vt:lpstr>Optical Flow</vt:lpstr>
      <vt:lpstr>Parameterization of Motion</vt:lpstr>
      <vt:lpstr>Articulated Chain</vt:lpstr>
      <vt:lpstr>Twist Motion</vt:lpstr>
      <vt:lpstr>Articulated Chain</vt:lpstr>
      <vt:lpstr>Image Velocities</vt:lpstr>
      <vt:lpstr>Results</vt:lpstr>
      <vt:lpstr>Limitations</vt:lpstr>
      <vt:lpstr>Multi-Layered Tracking</vt:lpstr>
      <vt:lpstr>Local Optimization</vt:lpstr>
      <vt:lpstr>Global Optimization</vt:lpstr>
      <vt:lpstr>Global Optimization</vt:lpstr>
      <vt:lpstr>Global Optimization</vt:lpstr>
      <vt:lpstr>Global Optimization</vt:lpstr>
      <vt:lpstr>Global Optimization</vt:lpstr>
      <vt:lpstr>Multi-Layered Tracking</vt:lpstr>
      <vt:lpstr>Results</vt:lpstr>
    </vt:vector>
  </TitlesOfParts>
  <Company>Max-Planck-Institut für Informatik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Motion Reconstruction from low-dimensional inertial control data</dc:title>
  <dc:subject>motion reconstruction</dc:subject>
  <dc:creator>Thomas Helten</dc:creator>
  <cp:lastModifiedBy>Administrator</cp:lastModifiedBy>
  <cp:revision>662</cp:revision>
  <dcterms:created xsi:type="dcterms:W3CDTF">2011-06-24T12:08:15Z</dcterms:created>
  <dcterms:modified xsi:type="dcterms:W3CDTF">2013-06-11T16:03:48Z</dcterms:modified>
</cp:coreProperties>
</file>