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A7E6E-686D-4F59-A601-D507386D93D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8AD44-1FCA-47B9-94CE-2563339CAAF1}">
      <dgm:prSet phldrT="[Text]"/>
      <dgm:spPr/>
      <dgm:t>
        <a:bodyPr/>
        <a:lstStyle/>
        <a:p>
          <a:r>
            <a:rPr lang="en-US" dirty="0" smtClean="0"/>
            <a:t>Static Reconstruction </a:t>
          </a:r>
          <a:endParaRPr lang="en-US" dirty="0"/>
        </a:p>
      </dgm:t>
    </dgm:pt>
    <dgm:pt modelId="{76F5FC26-0AFF-443C-81EA-BFB4D4520B98}" type="parTrans" cxnId="{F217B85D-FAB8-4A12-8AE3-5FF19BA6CB3B}">
      <dgm:prSet/>
      <dgm:spPr/>
      <dgm:t>
        <a:bodyPr/>
        <a:lstStyle/>
        <a:p>
          <a:endParaRPr lang="en-US"/>
        </a:p>
      </dgm:t>
    </dgm:pt>
    <dgm:pt modelId="{DE43EFDC-6B4C-43EE-B9E2-802A731B7A9D}" type="sibTrans" cxnId="{F217B85D-FAB8-4A12-8AE3-5FF19BA6CB3B}">
      <dgm:prSet/>
      <dgm:spPr/>
      <dgm:t>
        <a:bodyPr/>
        <a:lstStyle/>
        <a:p>
          <a:endParaRPr lang="en-US"/>
        </a:p>
      </dgm:t>
    </dgm:pt>
    <dgm:pt modelId="{B778C871-DD32-40EC-89AB-06B17F98D12D}">
      <dgm:prSet phldrT="[Text]"/>
      <dgm:spPr/>
      <dgm:t>
        <a:bodyPr/>
        <a:lstStyle/>
        <a:p>
          <a:r>
            <a:rPr lang="en-US" dirty="0" smtClean="0"/>
            <a:t>Shape from Varying Illumination and Viewpoint, ICCV 2007</a:t>
          </a:r>
          <a:endParaRPr lang="en-US" dirty="0"/>
        </a:p>
      </dgm:t>
    </dgm:pt>
    <dgm:pt modelId="{1CFBDFCB-91C1-4E90-B847-7DB464FADF50}" type="parTrans" cxnId="{1C247DB2-10D4-4A5B-B37D-8EB537475D15}">
      <dgm:prSet/>
      <dgm:spPr/>
      <dgm:t>
        <a:bodyPr/>
        <a:lstStyle/>
        <a:p>
          <a:endParaRPr lang="en-US"/>
        </a:p>
      </dgm:t>
    </dgm:pt>
    <dgm:pt modelId="{C661E468-B588-45BC-8B5A-204F18118373}" type="sibTrans" cxnId="{1C247DB2-10D4-4A5B-B37D-8EB537475D15}">
      <dgm:prSet/>
      <dgm:spPr/>
      <dgm:t>
        <a:bodyPr/>
        <a:lstStyle/>
        <a:p>
          <a:endParaRPr lang="en-US"/>
        </a:p>
      </dgm:t>
    </dgm:pt>
    <dgm:pt modelId="{05DE0430-40DF-49E2-B205-4FC6E79AD6FF}">
      <dgm:prSet phldrT="[Text]"/>
      <dgm:spPr/>
      <dgm:t>
        <a:bodyPr/>
        <a:lstStyle/>
        <a:p>
          <a:r>
            <a:rPr lang="en-US" dirty="0" smtClean="0"/>
            <a:t>Dynamic Reconstruction</a:t>
          </a:r>
          <a:endParaRPr lang="en-US" dirty="0"/>
        </a:p>
      </dgm:t>
    </dgm:pt>
    <dgm:pt modelId="{5F9A6E5C-FBFE-4951-9D58-04AF45630EFA}" type="parTrans" cxnId="{7CBEF4E9-455C-48AF-8981-C951D48593D6}">
      <dgm:prSet/>
      <dgm:spPr/>
      <dgm:t>
        <a:bodyPr/>
        <a:lstStyle/>
        <a:p>
          <a:endParaRPr lang="en-US"/>
        </a:p>
      </dgm:t>
    </dgm:pt>
    <dgm:pt modelId="{0583FB89-4ADF-4FD8-B8A7-E39E5C089B98}" type="sibTrans" cxnId="{7CBEF4E9-455C-48AF-8981-C951D48593D6}">
      <dgm:prSet/>
      <dgm:spPr/>
      <dgm:t>
        <a:bodyPr/>
        <a:lstStyle/>
        <a:p>
          <a:endParaRPr lang="en-US"/>
        </a:p>
      </dgm:t>
    </dgm:pt>
    <dgm:pt modelId="{A7484019-A155-4982-B6C3-46F0CBC0516E}">
      <dgm:prSet phldrT="[Text]"/>
      <dgm:spPr/>
      <dgm:t>
        <a:bodyPr/>
        <a:lstStyle/>
        <a:p>
          <a:r>
            <a:rPr lang="en-US" dirty="0" smtClean="0"/>
            <a:t>Shading-based Dynamic Shape Refinement from Multi-view Video under General Illumination, ICCV 2011</a:t>
          </a:r>
          <a:endParaRPr lang="en-US" dirty="0"/>
        </a:p>
      </dgm:t>
    </dgm:pt>
    <dgm:pt modelId="{FC2686B4-3EA8-4412-9946-232D260073AA}" type="parTrans" cxnId="{7906CE7C-E18C-4F96-8D34-F2B72BB919A4}">
      <dgm:prSet/>
      <dgm:spPr/>
      <dgm:t>
        <a:bodyPr/>
        <a:lstStyle/>
        <a:p>
          <a:endParaRPr lang="en-US"/>
        </a:p>
      </dgm:t>
    </dgm:pt>
    <dgm:pt modelId="{AFCF79DC-7796-4A59-BF14-9DA39924E138}" type="sibTrans" cxnId="{7906CE7C-E18C-4F96-8D34-F2B72BB919A4}">
      <dgm:prSet/>
      <dgm:spPr/>
      <dgm:t>
        <a:bodyPr/>
        <a:lstStyle/>
        <a:p>
          <a:endParaRPr lang="en-US"/>
        </a:p>
      </dgm:t>
    </dgm:pt>
    <dgm:pt modelId="{E51D6B34-75B4-4CB3-A1A7-C0CDCB060BBF}" type="pres">
      <dgm:prSet presAssocID="{CDBA7E6E-686D-4F59-A601-D507386D93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F741E3-C002-43DB-BFA4-3D439891FB2C}" type="pres">
      <dgm:prSet presAssocID="{F998AD44-1FCA-47B9-94CE-2563339CAAF1}" presName="linNode" presStyleCnt="0"/>
      <dgm:spPr/>
    </dgm:pt>
    <dgm:pt modelId="{D3BDA108-1A44-4312-9DC9-D289EC5FAEED}" type="pres">
      <dgm:prSet presAssocID="{F998AD44-1FCA-47B9-94CE-2563339CAAF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38D88-944A-43E0-83F1-D18BDCCF9112}" type="pres">
      <dgm:prSet presAssocID="{F998AD44-1FCA-47B9-94CE-2563339CAAF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BFA48-1DFB-4AD0-8C53-9933FA5B1649}" type="pres">
      <dgm:prSet presAssocID="{DE43EFDC-6B4C-43EE-B9E2-802A731B7A9D}" presName="spacing" presStyleCnt="0"/>
      <dgm:spPr/>
    </dgm:pt>
    <dgm:pt modelId="{424CED34-835F-4773-AAD9-FDA1EA49CA86}" type="pres">
      <dgm:prSet presAssocID="{05DE0430-40DF-49E2-B205-4FC6E79AD6FF}" presName="linNode" presStyleCnt="0"/>
      <dgm:spPr/>
    </dgm:pt>
    <dgm:pt modelId="{AA0C7688-0F8B-4A01-B249-13A331BD152C}" type="pres">
      <dgm:prSet presAssocID="{05DE0430-40DF-49E2-B205-4FC6E79AD6F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CB19A-DD36-499A-9A3B-4009A241C5C5}" type="pres">
      <dgm:prSet presAssocID="{05DE0430-40DF-49E2-B205-4FC6E79AD6F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247DB2-10D4-4A5B-B37D-8EB537475D15}" srcId="{F998AD44-1FCA-47B9-94CE-2563339CAAF1}" destId="{B778C871-DD32-40EC-89AB-06B17F98D12D}" srcOrd="0" destOrd="0" parTransId="{1CFBDFCB-91C1-4E90-B847-7DB464FADF50}" sibTransId="{C661E468-B588-45BC-8B5A-204F18118373}"/>
    <dgm:cxn modelId="{4113FCC2-03D9-4269-B0DE-51DAAF5F624E}" type="presOf" srcId="{05DE0430-40DF-49E2-B205-4FC6E79AD6FF}" destId="{AA0C7688-0F8B-4A01-B249-13A331BD152C}" srcOrd="0" destOrd="0" presId="urn:microsoft.com/office/officeart/2005/8/layout/vList6"/>
    <dgm:cxn modelId="{F217B85D-FAB8-4A12-8AE3-5FF19BA6CB3B}" srcId="{CDBA7E6E-686D-4F59-A601-D507386D93D4}" destId="{F998AD44-1FCA-47B9-94CE-2563339CAAF1}" srcOrd="0" destOrd="0" parTransId="{76F5FC26-0AFF-443C-81EA-BFB4D4520B98}" sibTransId="{DE43EFDC-6B4C-43EE-B9E2-802A731B7A9D}"/>
    <dgm:cxn modelId="{7EE122FC-04BC-45D4-AAAD-AEF0CDE9AF5A}" type="presOf" srcId="{CDBA7E6E-686D-4F59-A601-D507386D93D4}" destId="{E51D6B34-75B4-4CB3-A1A7-C0CDCB060BBF}" srcOrd="0" destOrd="0" presId="urn:microsoft.com/office/officeart/2005/8/layout/vList6"/>
    <dgm:cxn modelId="{61C29F43-AC1E-467E-81A7-0B0F3BEA0819}" type="presOf" srcId="{F998AD44-1FCA-47B9-94CE-2563339CAAF1}" destId="{D3BDA108-1A44-4312-9DC9-D289EC5FAEED}" srcOrd="0" destOrd="0" presId="urn:microsoft.com/office/officeart/2005/8/layout/vList6"/>
    <dgm:cxn modelId="{E4781DBB-7A01-4101-ADA9-3653AC351C4A}" type="presOf" srcId="{A7484019-A155-4982-B6C3-46F0CBC0516E}" destId="{00CCB19A-DD36-499A-9A3B-4009A241C5C5}" srcOrd="0" destOrd="0" presId="urn:microsoft.com/office/officeart/2005/8/layout/vList6"/>
    <dgm:cxn modelId="{7906CE7C-E18C-4F96-8D34-F2B72BB919A4}" srcId="{05DE0430-40DF-49E2-B205-4FC6E79AD6FF}" destId="{A7484019-A155-4982-B6C3-46F0CBC0516E}" srcOrd="0" destOrd="0" parTransId="{FC2686B4-3EA8-4412-9946-232D260073AA}" sibTransId="{AFCF79DC-7796-4A59-BF14-9DA39924E138}"/>
    <dgm:cxn modelId="{8668E3BB-0E34-4FBC-B1D7-FA5BF2B6659B}" type="presOf" srcId="{B778C871-DD32-40EC-89AB-06B17F98D12D}" destId="{A7D38D88-944A-43E0-83F1-D18BDCCF9112}" srcOrd="0" destOrd="0" presId="urn:microsoft.com/office/officeart/2005/8/layout/vList6"/>
    <dgm:cxn modelId="{7CBEF4E9-455C-48AF-8981-C951D48593D6}" srcId="{CDBA7E6E-686D-4F59-A601-D507386D93D4}" destId="{05DE0430-40DF-49E2-B205-4FC6E79AD6FF}" srcOrd="1" destOrd="0" parTransId="{5F9A6E5C-FBFE-4951-9D58-04AF45630EFA}" sibTransId="{0583FB89-4ADF-4FD8-B8A7-E39E5C089B98}"/>
    <dgm:cxn modelId="{DE4BD83A-EE59-48CD-A1FE-718BAD2BA1C7}" type="presParOf" srcId="{E51D6B34-75B4-4CB3-A1A7-C0CDCB060BBF}" destId="{F6F741E3-C002-43DB-BFA4-3D439891FB2C}" srcOrd="0" destOrd="0" presId="urn:microsoft.com/office/officeart/2005/8/layout/vList6"/>
    <dgm:cxn modelId="{6879FAE2-3BEC-49FF-BF11-EB34322FB165}" type="presParOf" srcId="{F6F741E3-C002-43DB-BFA4-3D439891FB2C}" destId="{D3BDA108-1A44-4312-9DC9-D289EC5FAEED}" srcOrd="0" destOrd="0" presId="urn:microsoft.com/office/officeart/2005/8/layout/vList6"/>
    <dgm:cxn modelId="{B6D89F31-05DD-4AAA-A44D-F1FD8A3A6842}" type="presParOf" srcId="{F6F741E3-C002-43DB-BFA4-3D439891FB2C}" destId="{A7D38D88-944A-43E0-83F1-D18BDCCF9112}" srcOrd="1" destOrd="0" presId="urn:microsoft.com/office/officeart/2005/8/layout/vList6"/>
    <dgm:cxn modelId="{4E9A338F-9FA3-4A50-A950-0BAB31F0D61F}" type="presParOf" srcId="{E51D6B34-75B4-4CB3-A1A7-C0CDCB060BBF}" destId="{567BFA48-1DFB-4AD0-8C53-9933FA5B1649}" srcOrd="1" destOrd="0" presId="urn:microsoft.com/office/officeart/2005/8/layout/vList6"/>
    <dgm:cxn modelId="{656E7679-55DE-4611-A2B3-FB4B662D5839}" type="presParOf" srcId="{E51D6B34-75B4-4CB3-A1A7-C0CDCB060BBF}" destId="{424CED34-835F-4773-AAD9-FDA1EA49CA86}" srcOrd="2" destOrd="0" presId="urn:microsoft.com/office/officeart/2005/8/layout/vList6"/>
    <dgm:cxn modelId="{48900BF1-952C-493C-9671-613C0C587FF0}" type="presParOf" srcId="{424CED34-835F-4773-AAD9-FDA1EA49CA86}" destId="{AA0C7688-0F8B-4A01-B249-13A331BD152C}" srcOrd="0" destOrd="0" presId="urn:microsoft.com/office/officeart/2005/8/layout/vList6"/>
    <dgm:cxn modelId="{B947BA5A-7BBC-4E9E-A0CC-68031CF9070F}" type="presParOf" srcId="{424CED34-835F-4773-AAD9-FDA1EA49CA86}" destId="{00CCB19A-DD36-499A-9A3B-4009A241C5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38D88-944A-43E0-83F1-D18BDCCF9112}">
      <dsp:nvSpPr>
        <dsp:cNvPr id="0" name=""/>
        <dsp:cNvSpPr/>
      </dsp:nvSpPr>
      <dsp:spPr>
        <a:xfrm>
          <a:off x="3291839" y="483"/>
          <a:ext cx="4937760" cy="18863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Shape from Varying Illumination and Viewpoint, ICCV 2007</a:t>
          </a:r>
          <a:endParaRPr lang="en-US" sz="2300" kern="1200" dirty="0"/>
        </a:p>
      </dsp:txBody>
      <dsp:txXfrm>
        <a:off x="3291839" y="483"/>
        <a:ext cx="4937760" cy="1886396"/>
      </dsp:txXfrm>
    </dsp:sp>
    <dsp:sp modelId="{D3BDA108-1A44-4312-9DC9-D289EC5FAEED}">
      <dsp:nvSpPr>
        <dsp:cNvPr id="0" name=""/>
        <dsp:cNvSpPr/>
      </dsp:nvSpPr>
      <dsp:spPr>
        <a:xfrm>
          <a:off x="0" y="483"/>
          <a:ext cx="3291840" cy="1886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Static Reconstruction </a:t>
          </a:r>
          <a:endParaRPr lang="en-US" sz="3200" kern="1200" dirty="0"/>
        </a:p>
      </dsp:txBody>
      <dsp:txXfrm>
        <a:off x="0" y="483"/>
        <a:ext cx="3291840" cy="1886396"/>
      </dsp:txXfrm>
    </dsp:sp>
    <dsp:sp modelId="{00CCB19A-DD36-499A-9A3B-4009A241C5C5}">
      <dsp:nvSpPr>
        <dsp:cNvPr id="0" name=""/>
        <dsp:cNvSpPr/>
      </dsp:nvSpPr>
      <dsp:spPr>
        <a:xfrm>
          <a:off x="3291839" y="2075519"/>
          <a:ext cx="4937760" cy="18863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Shading-based Dynamic Shape Refinement from Multi-view Video under General Illumination, ICCV 2011</a:t>
          </a:r>
          <a:endParaRPr lang="en-US" sz="2300" kern="1200" dirty="0"/>
        </a:p>
      </dsp:txBody>
      <dsp:txXfrm>
        <a:off x="3291839" y="2075519"/>
        <a:ext cx="4937760" cy="1886396"/>
      </dsp:txXfrm>
    </dsp:sp>
    <dsp:sp modelId="{AA0C7688-0F8B-4A01-B249-13A331BD152C}">
      <dsp:nvSpPr>
        <dsp:cNvPr id="0" name=""/>
        <dsp:cNvSpPr/>
      </dsp:nvSpPr>
      <dsp:spPr>
        <a:xfrm>
          <a:off x="0" y="2075519"/>
          <a:ext cx="3291840" cy="1886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Dynamic Reconstruction</a:t>
          </a:r>
          <a:endParaRPr lang="en-US" sz="3200" kern="1200" dirty="0"/>
        </a:p>
      </dsp:txBody>
      <dsp:txXfrm>
        <a:off x="0" y="2075519"/>
        <a:ext cx="3291840" cy="1886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153400" y="533400"/>
            <a:ext cx="990600" cy="6324600"/>
          </a:xfrm>
          <a:prstGeom prst="rect">
            <a:avLst/>
          </a:prstGeom>
          <a:solidFill>
            <a:srgbClr val="C6C6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362200" y="0"/>
            <a:ext cx="6781800" cy="539750"/>
          </a:xfrm>
          <a:prstGeom prst="rect">
            <a:avLst/>
          </a:prstGeom>
          <a:solidFill>
            <a:srgbClr val="0024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75" y="6715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71550" y="4005263"/>
            <a:ext cx="712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2800" b="1">
              <a:solidFill>
                <a:srgbClr val="002448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52513"/>
            <a:ext cx="50307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868863" y="0"/>
            <a:ext cx="212725" cy="150813"/>
          </a:xfrm>
          <a:prstGeom prst="rect">
            <a:avLst/>
          </a:prstGeom>
          <a:solidFill>
            <a:srgbClr val="8092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50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53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76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63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46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54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03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1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4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39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70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83969F0-66CE-41AC-9ACA-83E4D42C46CE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1C63DB-CBFE-4845-BA66-DC16250F202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4104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anley\Documents\dynamicshading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anley\Documents\ShapeViewIllumDivx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Illumination</a:t>
            </a:r>
            <a:r>
              <a:rPr lang="en-US" dirty="0" smtClean="0"/>
              <a:t>: Shape </a:t>
            </a:r>
            <a:r>
              <a:rPr lang="en-US" dirty="0"/>
              <a:t>and Reflectance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Chenglei</a:t>
            </a:r>
            <a:r>
              <a:rPr lang="en-US" dirty="0" smtClean="0"/>
              <a:t> Wu</a:t>
            </a:r>
          </a:p>
          <a:p>
            <a:r>
              <a:rPr lang="en-US" dirty="0" smtClean="0"/>
              <a:t>Graphics, Vision and Video Group</a:t>
            </a:r>
            <a:endParaRPr 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B3472-BB6B-4C56-B5F7-2FCD4BB13D8C}" type="slidenum">
              <a:rPr lang="de-DE" altLang="zh-CN" sz="1200" smtClean="0"/>
              <a:pPr eaLnBrk="1" hangingPunct="1"/>
              <a:t>1</a:t>
            </a:fld>
            <a:r>
              <a:rPr lang="de-DE" altLang="zh-CN" sz="1200" dirty="0" smtClean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xmlns="" val="3553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Lighting</a:t>
            </a:r>
            <a:r>
              <a:rPr lang="en-US" altLang="zh-CN" dirty="0" smtClean="0">
                <a:latin typeface="Calibri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and</a:t>
            </a:r>
            <a:r>
              <a:rPr lang="en-US" altLang="zh-CN" dirty="0" smtClean="0">
                <a:latin typeface="Calibri" charset="0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Arial" pitchFamily="34" charset="0"/>
                <a:ea typeface="宋体" pitchFamily="2" charset="-122"/>
                <a:cs typeface="Arial" pitchFamily="34" charset="0"/>
              </a:rPr>
              <a:t>Albedo</a:t>
            </a:r>
            <a:r>
              <a:rPr lang="en-US" altLang="zh-CN" dirty="0" smtClean="0">
                <a:latin typeface="Calibri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Estimation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10243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85050-AA7A-48AE-A5EF-D9118B2EDD5E}" type="datetime4">
              <a:rPr lang="en-US" altLang="zh-CN" sz="1200" smtClean="0"/>
              <a:pPr eaLnBrk="1" hangingPunct="1"/>
              <a:t>July 8, 2013</a:t>
            </a:fld>
            <a:endParaRPr lang="en-US" altLang="zh-CN" sz="1200" smtClean="0"/>
          </a:p>
        </p:txBody>
      </p:sp>
      <p:sp>
        <p:nvSpPr>
          <p:cNvPr id="10244" name="页脚占位符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zh-CN" sz="1200"/>
              <a:t> </a:t>
            </a:r>
          </a:p>
        </p:txBody>
      </p:sp>
      <p:sp>
        <p:nvSpPr>
          <p:cNvPr id="1024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6CA7B2-09AC-4CB0-87DA-6A3823D80916}" type="slidenum">
              <a:rPr lang="de-DE" altLang="zh-CN" sz="1200" smtClean="0"/>
              <a:pPr eaLnBrk="1" hangingPunct="1"/>
              <a:t>10</a:t>
            </a:fld>
            <a:r>
              <a:rPr lang="de-DE" altLang="zh-CN" sz="1200" smtClean="0"/>
              <a:t>/19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  <a:cs typeface="Arial" charset="0"/>
              </a:rPr>
              <a:t>Assuming </a:t>
            </a:r>
            <a:r>
              <a:rPr lang="en-US" altLang="zh-CN" b="1" i="1" dirty="0" smtClean="0">
                <a:solidFill>
                  <a:srgbClr val="000000"/>
                </a:solidFill>
                <a:cs typeface="Arial" charset="0"/>
              </a:rPr>
              <a:t>k</a:t>
            </a:r>
            <a:r>
              <a:rPr lang="en-US" altLang="zh-CN" b="1" dirty="0" smtClean="0">
                <a:solidFill>
                  <a:srgbClr val="000000"/>
                </a:solidFill>
                <a:cs typeface="Arial" charset="0"/>
              </a:rPr>
              <a:t> different </a:t>
            </a:r>
            <a:r>
              <a:rPr lang="en-US" altLang="zh-CN" b="1" dirty="0" err="1" smtClean="0">
                <a:solidFill>
                  <a:srgbClr val="000000"/>
                </a:solidFill>
                <a:cs typeface="Arial" charset="0"/>
              </a:rPr>
              <a:t>albedo</a:t>
            </a:r>
            <a:r>
              <a:rPr lang="en-US" altLang="zh-CN" b="1" dirty="0" smtClean="0">
                <a:solidFill>
                  <a:srgbClr val="000000"/>
                </a:solidFill>
                <a:cs typeface="Arial" charset="0"/>
              </a:rPr>
              <a:t> segments, the </a:t>
            </a:r>
            <a:r>
              <a:rPr lang="en-US" altLang="zh-CN" b="1" dirty="0" err="1" smtClean="0">
                <a:solidFill>
                  <a:srgbClr val="000000"/>
                </a:solidFill>
                <a:cs typeface="Arial" charset="0"/>
              </a:rPr>
              <a:t>albedo</a:t>
            </a:r>
            <a:r>
              <a:rPr lang="en-US" altLang="zh-CN" b="1" dirty="0" smtClean="0">
                <a:solidFill>
                  <a:srgbClr val="000000"/>
                </a:solidFill>
                <a:cs typeface="Arial" charset="0"/>
              </a:rPr>
              <a:t> values and the lighting coefficients in the Spherical Harmonic basis are simultaneously estimated by finding a </a:t>
            </a:r>
            <a:r>
              <a:rPr lang="en-US" altLang="zh-CN" b="1" dirty="0" smtClean="0">
                <a:solidFill>
                  <a:srgbClr val="FF0000"/>
                </a:solidFill>
                <a:cs typeface="Arial" charset="0"/>
              </a:rPr>
              <a:t>MAP</a:t>
            </a:r>
            <a:r>
              <a:rPr lang="en-US" altLang="zh-CN" b="1" dirty="0" smtClean="0">
                <a:solidFill>
                  <a:srgbClr val="000000"/>
                </a:solidFill>
                <a:cs typeface="Arial" charset="0"/>
              </a:rPr>
              <a:t> solution:</a:t>
            </a:r>
          </a:p>
          <a:p>
            <a:endParaRPr lang="en-US" dirty="0"/>
          </a:p>
        </p:txBody>
      </p:sp>
      <p:graphicFrame>
        <p:nvGraphicFramePr>
          <p:cNvPr id="7" name="Object 110"/>
          <p:cNvGraphicFramePr>
            <a:graphicFrameLocks noChangeAspect="1"/>
          </p:cNvGraphicFramePr>
          <p:nvPr/>
        </p:nvGraphicFramePr>
        <p:xfrm>
          <a:off x="838200" y="2819400"/>
          <a:ext cx="7069138" cy="882691"/>
        </p:xfrm>
        <a:graphic>
          <a:graphicData uri="http://schemas.openxmlformats.org/presentationml/2006/ole">
            <p:oleObj spid="_x0000_s1026" name="Equation" r:id="rId3" imgW="2235200" imgH="279400" progId="Equation.DSMT4">
              <p:embed/>
            </p:oleObj>
          </a:graphicData>
        </a:graphic>
      </p:graphicFrame>
      <p:sp>
        <p:nvSpPr>
          <p:cNvPr id="8" name="TextBox 130"/>
          <p:cNvSpPr txBox="1">
            <a:spLocks noChangeArrowheads="1"/>
          </p:cNvSpPr>
          <p:nvPr/>
        </p:nvSpPr>
        <p:spPr bwMode="auto">
          <a:xfrm>
            <a:off x="609600" y="4114800"/>
            <a:ext cx="3962400" cy="520262"/>
          </a:xfrm>
          <a:prstGeom prst="rect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dirty="0">
                <a:cs typeface="Arial" charset="0"/>
              </a:rPr>
              <a:t>shading error for the current frame</a:t>
            </a:r>
            <a:endParaRPr lang="zh-CN" altLang="en-US" dirty="0">
              <a:cs typeface="Arial" charset="0"/>
            </a:endParaRPr>
          </a:p>
        </p:txBody>
      </p:sp>
      <p:sp>
        <p:nvSpPr>
          <p:cNvPr id="9" name="TextBox 130"/>
          <p:cNvSpPr txBox="1">
            <a:spLocks noChangeArrowheads="1"/>
          </p:cNvSpPr>
          <p:nvPr/>
        </p:nvSpPr>
        <p:spPr bwMode="auto">
          <a:xfrm>
            <a:off x="4953000" y="4114800"/>
            <a:ext cx="3962400" cy="609600"/>
          </a:xfrm>
          <a:prstGeom prst="rect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dirty="0">
                <a:cs typeface="Arial" charset="0"/>
              </a:rPr>
              <a:t>priors for lighting and </a:t>
            </a:r>
            <a:r>
              <a:rPr lang="en-US" altLang="zh-CN" dirty="0" err="1">
                <a:cs typeface="Arial" charset="0"/>
              </a:rPr>
              <a:t>albedos</a:t>
            </a:r>
            <a:r>
              <a:rPr lang="en-US" altLang="zh-CN" dirty="0">
                <a:cs typeface="Arial" charset="0"/>
              </a:rPr>
              <a:t> from previous frame</a:t>
            </a:r>
            <a:endParaRPr lang="zh-CN" altLang="en-US" dirty="0">
              <a:cs typeface="Arial" charset="0"/>
            </a:endParaRPr>
          </a:p>
        </p:txBody>
      </p:sp>
      <p:sp>
        <p:nvSpPr>
          <p:cNvPr id="10" name="矩形 116"/>
          <p:cNvSpPr>
            <a:spLocks noChangeArrowheads="1"/>
          </p:cNvSpPr>
          <p:nvPr/>
        </p:nvSpPr>
        <p:spPr bwMode="auto">
          <a:xfrm>
            <a:off x="5878670" y="2889250"/>
            <a:ext cx="2028668" cy="698938"/>
          </a:xfrm>
          <a:prstGeom prst="rect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1" name="矩形 116"/>
          <p:cNvSpPr>
            <a:spLocks noChangeArrowheads="1"/>
          </p:cNvSpPr>
          <p:nvPr/>
        </p:nvSpPr>
        <p:spPr bwMode="auto">
          <a:xfrm>
            <a:off x="3518242" y="2889250"/>
            <a:ext cx="2069758" cy="698938"/>
          </a:xfrm>
          <a:prstGeom prst="rect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25"/>
          <p:cNvCxnSpPr>
            <a:cxnSpLocks noChangeShapeType="1"/>
            <a:stCxn id="11" idx="2"/>
            <a:endCxn id="8" idx="0"/>
          </p:cNvCxnSpPr>
          <p:nvPr/>
        </p:nvCxnSpPr>
        <p:spPr bwMode="auto">
          <a:xfrm flipH="1">
            <a:off x="2590800" y="3588188"/>
            <a:ext cx="1962321" cy="526612"/>
          </a:xfrm>
          <a:prstGeom prst="line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</p:cxnSp>
      <p:cxnSp>
        <p:nvCxnSpPr>
          <p:cNvPr id="13" name="直接连接符 27"/>
          <p:cNvCxnSpPr>
            <a:cxnSpLocks noChangeShapeType="1"/>
            <a:stCxn id="10" idx="2"/>
            <a:endCxn id="9" idx="0"/>
          </p:cNvCxnSpPr>
          <p:nvPr/>
        </p:nvCxnSpPr>
        <p:spPr bwMode="auto">
          <a:xfrm>
            <a:off x="6893004" y="3588188"/>
            <a:ext cx="41196" cy="526612"/>
          </a:xfrm>
          <a:prstGeom prst="line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</p:cxnSp>
      <p:sp>
        <p:nvSpPr>
          <p:cNvPr id="14" name="TextBox 141"/>
          <p:cNvSpPr txBox="1">
            <a:spLocks noChangeArrowheads="1"/>
          </p:cNvSpPr>
          <p:nvPr/>
        </p:nvSpPr>
        <p:spPr bwMode="auto">
          <a:xfrm>
            <a:off x="609600" y="50292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/>
              <a:t>                </a:t>
            </a:r>
            <a:r>
              <a:rPr lang="en-US" altLang="zh-CN" sz="2000" b="1" dirty="0" smtClean="0"/>
              <a:t>    represent </a:t>
            </a:r>
            <a:r>
              <a:rPr lang="en-US" altLang="zh-CN" sz="2000" b="1" dirty="0"/>
              <a:t>images, lighting coefficients, </a:t>
            </a:r>
            <a:r>
              <a:rPr lang="en-US" altLang="zh-CN" sz="2000" b="1" dirty="0" err="1"/>
              <a:t>albedos</a:t>
            </a:r>
            <a:r>
              <a:rPr lang="en-US" altLang="zh-CN" sz="2000" b="1" dirty="0"/>
              <a:t>  for the current frame.</a:t>
            </a:r>
            <a:endParaRPr lang="zh-CN" altLang="en-US" sz="2000" b="1" dirty="0"/>
          </a:p>
        </p:txBody>
      </p:sp>
      <p:graphicFrame>
        <p:nvGraphicFramePr>
          <p:cNvPr id="15" name="Object 34"/>
          <p:cNvGraphicFramePr>
            <a:graphicFrameLocks noChangeAspect="1"/>
          </p:cNvGraphicFramePr>
          <p:nvPr/>
        </p:nvGraphicFramePr>
        <p:xfrm>
          <a:off x="838200" y="4916266"/>
          <a:ext cx="1143000" cy="570134"/>
        </p:xfrm>
        <a:graphic>
          <a:graphicData uri="http://schemas.openxmlformats.org/presentationml/2006/ole">
            <p:oleObj spid="_x0000_s1027" name="Equation" r:id="rId4" imgW="50800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15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Shading-based Shape 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Refinement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  <a:cs typeface="Arial" charset="0"/>
              </a:rPr>
              <a:t>Based on the estimated lighting and </a:t>
            </a:r>
            <a:r>
              <a:rPr lang="en-US" altLang="zh-CN" b="1" dirty="0" err="1" smtClean="0">
                <a:solidFill>
                  <a:srgbClr val="000000"/>
                </a:solidFill>
                <a:cs typeface="Arial" charset="0"/>
              </a:rPr>
              <a:t>albedos</a:t>
            </a:r>
            <a:r>
              <a:rPr lang="en-US" altLang="zh-CN" b="1" dirty="0" smtClean="0">
                <a:solidFill>
                  <a:srgbClr val="000000"/>
                </a:solidFill>
                <a:cs typeface="Arial" charset="0"/>
              </a:rPr>
              <a:t>, the coarse shape at the current frame is refined by solving a </a:t>
            </a:r>
            <a:r>
              <a:rPr lang="en-US" altLang="zh-CN" b="1" dirty="0" smtClean="0">
                <a:solidFill>
                  <a:srgbClr val="FF0000"/>
                </a:solidFill>
                <a:cs typeface="Arial" charset="0"/>
              </a:rPr>
              <a:t>MAP</a:t>
            </a:r>
            <a:r>
              <a:rPr lang="en-US" altLang="zh-CN" b="1" dirty="0" smtClean="0">
                <a:solidFill>
                  <a:srgbClr val="000000"/>
                </a:solidFill>
                <a:cs typeface="Arial" charset="0"/>
              </a:rPr>
              <a:t> problem:</a:t>
            </a:r>
          </a:p>
          <a:p>
            <a:endParaRPr lang="zh-CN" altLang="en-US" dirty="0"/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990600" y="2590800"/>
          <a:ext cx="6935788" cy="891371"/>
        </p:xfrm>
        <a:graphic>
          <a:graphicData uri="http://schemas.openxmlformats.org/presentationml/2006/ole">
            <p:oleObj spid="_x0000_s2050" name="Equation" r:id="rId3" imgW="2171700" imgH="279400" progId="Equation.DSMT4">
              <p:embed/>
            </p:oleObj>
          </a:graphicData>
        </a:graphic>
      </p:graphicFrame>
      <p:sp>
        <p:nvSpPr>
          <p:cNvPr id="5" name="矩形 116"/>
          <p:cNvSpPr>
            <a:spLocks noChangeArrowheads="1"/>
          </p:cNvSpPr>
          <p:nvPr/>
        </p:nvSpPr>
        <p:spPr bwMode="auto">
          <a:xfrm>
            <a:off x="4165600" y="2584450"/>
            <a:ext cx="1625600" cy="844550"/>
          </a:xfrm>
          <a:prstGeom prst="rect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6" name="矩形 116"/>
          <p:cNvSpPr>
            <a:spLocks noChangeArrowheads="1"/>
          </p:cNvSpPr>
          <p:nvPr/>
        </p:nvSpPr>
        <p:spPr bwMode="auto">
          <a:xfrm>
            <a:off x="5943600" y="2584450"/>
            <a:ext cx="2116138" cy="844550"/>
          </a:xfrm>
          <a:prstGeom prst="rect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TextBox 130"/>
          <p:cNvSpPr txBox="1">
            <a:spLocks noChangeArrowheads="1"/>
          </p:cNvSpPr>
          <p:nvPr/>
        </p:nvSpPr>
        <p:spPr bwMode="auto">
          <a:xfrm>
            <a:off x="304800" y="3943350"/>
            <a:ext cx="3860800" cy="628650"/>
          </a:xfrm>
          <a:prstGeom prst="rect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sz="2000" dirty="0">
                <a:cs typeface="Arial" charset="0"/>
              </a:rPr>
              <a:t>likelihood: shading error</a:t>
            </a:r>
            <a:endParaRPr lang="zh-CN" altLang="en-US" sz="2000" dirty="0">
              <a:cs typeface="Arial" charset="0"/>
            </a:endParaRPr>
          </a:p>
        </p:txBody>
      </p:sp>
      <p:sp>
        <p:nvSpPr>
          <p:cNvPr id="8" name="TextBox 130"/>
          <p:cNvSpPr txBox="1">
            <a:spLocks noChangeArrowheads="1"/>
          </p:cNvSpPr>
          <p:nvPr/>
        </p:nvSpPr>
        <p:spPr bwMode="auto">
          <a:xfrm>
            <a:off x="4724401" y="3943350"/>
            <a:ext cx="4191000" cy="857250"/>
          </a:xfrm>
          <a:prstGeom prst="rect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sz="2000" dirty="0">
                <a:cs typeface="Arial" charset="0"/>
              </a:rPr>
              <a:t>prior: similarity to shape prediction from the previous frame</a:t>
            </a:r>
            <a:endParaRPr lang="zh-CN" altLang="en-US" sz="2000" dirty="0">
              <a:cs typeface="Arial" charset="0"/>
            </a:endParaRPr>
          </a:p>
        </p:txBody>
      </p:sp>
      <p:cxnSp>
        <p:nvCxnSpPr>
          <p:cNvPr id="9" name="直接连接符 40"/>
          <p:cNvCxnSpPr>
            <a:cxnSpLocks noChangeShapeType="1"/>
          </p:cNvCxnSpPr>
          <p:nvPr/>
        </p:nvCxnSpPr>
        <p:spPr bwMode="auto">
          <a:xfrm flipH="1">
            <a:off x="1739900" y="3429000"/>
            <a:ext cx="3238500" cy="514350"/>
          </a:xfrm>
          <a:prstGeom prst="line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</p:cxnSp>
      <p:cxnSp>
        <p:nvCxnSpPr>
          <p:cNvPr id="10" name="直接连接符 44"/>
          <p:cNvCxnSpPr>
            <a:cxnSpLocks noChangeShapeType="1"/>
            <a:endCxn id="8" idx="0"/>
          </p:cNvCxnSpPr>
          <p:nvPr/>
        </p:nvCxnSpPr>
        <p:spPr bwMode="auto">
          <a:xfrm flipH="1">
            <a:off x="6819901" y="3429000"/>
            <a:ext cx="182562" cy="514350"/>
          </a:xfrm>
          <a:prstGeom prst="line">
            <a:avLst/>
          </a:prstGeom>
          <a:noFill/>
          <a:ln w="31750">
            <a:solidFill>
              <a:srgbClr val="F18C1D"/>
            </a:solidFill>
            <a:miter lim="800000"/>
            <a:headEnd/>
            <a:tailEnd/>
          </a:ln>
        </p:spPr>
      </p:cxnSp>
      <p:sp>
        <p:nvSpPr>
          <p:cNvPr id="11" name="TextBox 141"/>
          <p:cNvSpPr txBox="1">
            <a:spLocks noChangeArrowheads="1"/>
          </p:cNvSpPr>
          <p:nvPr/>
        </p:nvSpPr>
        <p:spPr bwMode="auto">
          <a:xfrm>
            <a:off x="304799" y="4870450"/>
            <a:ext cx="86106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/>
              <a:t>                  </a:t>
            </a:r>
            <a:r>
              <a:rPr lang="en-US" altLang="zh-CN" sz="2000" b="1" dirty="0" smtClean="0"/>
              <a:t>    represent </a:t>
            </a:r>
            <a:r>
              <a:rPr lang="en-US" altLang="zh-CN" sz="2000" b="1" dirty="0"/>
              <a:t>images, geometry for the current frame and the previous frame.</a:t>
            </a:r>
            <a:endParaRPr lang="zh-CN" altLang="en-US" sz="2000" b="1" dirty="0"/>
          </a:p>
        </p:txBody>
      </p:sp>
      <p:graphicFrame>
        <p:nvGraphicFramePr>
          <p:cNvPr id="12" name="Object 35"/>
          <p:cNvGraphicFramePr>
            <a:graphicFrameLocks noChangeAspect="1"/>
          </p:cNvGraphicFramePr>
          <p:nvPr/>
        </p:nvGraphicFramePr>
        <p:xfrm>
          <a:off x="387350" y="4724400"/>
          <a:ext cx="1517650" cy="546354"/>
        </p:xfrm>
        <a:graphic>
          <a:graphicData uri="http://schemas.openxmlformats.org/presentationml/2006/ole">
            <p:oleObj spid="_x0000_s2051" name="Equation" r:id="rId4" imgW="634725" imgH="228501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4" name="dynamicshading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004888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59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1705432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B3472-BB6B-4C56-B5F7-2FCD4BB13D8C}" type="slidenum">
              <a:rPr lang="de-DE" altLang="zh-CN" sz="1200" smtClean="0"/>
              <a:pPr eaLnBrk="1" hangingPunct="1"/>
              <a:t>2</a:t>
            </a:fld>
            <a:r>
              <a:rPr lang="de-DE" altLang="zh-CN" sz="1200" dirty="0" smtClean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xmlns="" val="37467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76"/>
          <a:stretch/>
        </p:blipFill>
        <p:spPr bwMode="auto">
          <a:xfrm>
            <a:off x="4832493" y="3962401"/>
            <a:ext cx="417815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Shape from Varying Illumination and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given </a:t>
            </a:r>
            <a:r>
              <a:rPr lang="en-US" dirty="0"/>
              <a:t>views of an object rotating in front of a light and </a:t>
            </a:r>
            <a:r>
              <a:rPr lang="en-US" dirty="0" smtClean="0"/>
              <a:t>a camera</a:t>
            </a:r>
            <a:r>
              <a:rPr lang="en-US" dirty="0"/>
              <a:t>, where the lighting and object rotation </a:t>
            </a:r>
            <a:r>
              <a:rPr lang="en-US" dirty="0" smtClean="0"/>
              <a:t>is unknown</a:t>
            </a:r>
            <a:r>
              <a:rPr lang="en-US" dirty="0"/>
              <a:t>, </a:t>
            </a:r>
            <a:r>
              <a:rPr lang="en-US" dirty="0" smtClean="0"/>
              <a:t>this paper recovers </a:t>
            </a:r>
            <a:r>
              <a:rPr lang="en-US" dirty="0"/>
              <a:t>the </a:t>
            </a:r>
            <a:r>
              <a:rPr lang="en-US" dirty="0" smtClean="0"/>
              <a:t>3D geometry of the object.</a:t>
            </a:r>
          </a:p>
          <a:p>
            <a:endParaRPr lang="en-US" dirty="0"/>
          </a:p>
          <a:p>
            <a:r>
              <a:rPr lang="en-US" dirty="0" smtClean="0"/>
              <a:t>Notice: if assuming the object is static, then the camera and the light are rotating around the objects.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136023" y="3962400"/>
            <a:ext cx="4207377" cy="182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14800" y="4572000"/>
            <a:ext cx="838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B3472-BB6B-4C56-B5F7-2FCD4BB13D8C}" type="slidenum">
              <a:rPr lang="de-DE" altLang="zh-CN" sz="1200" smtClean="0"/>
              <a:pPr eaLnBrk="1" hangingPunct="1"/>
              <a:t>3</a:t>
            </a:fld>
            <a:r>
              <a:rPr lang="de-DE" altLang="zh-CN" sz="1200" dirty="0" smtClean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xmlns="" val="24470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Tomasi-Kanade</a:t>
            </a:r>
            <a:r>
              <a:rPr lang="en-US" dirty="0" smtClean="0"/>
              <a:t> </a:t>
            </a:r>
            <a:r>
              <a:rPr lang="en-US" dirty="0"/>
              <a:t>Factorization to get projection matrices for each </a:t>
            </a:r>
            <a:r>
              <a:rPr lang="en-US" dirty="0" smtClean="0"/>
              <a:t>image</a:t>
            </a:r>
          </a:p>
          <a:p>
            <a:endParaRPr lang="en-US" dirty="0"/>
          </a:p>
          <a:p>
            <a:r>
              <a:rPr lang="en-US" dirty="0"/>
              <a:t>Compute </a:t>
            </a:r>
            <a:r>
              <a:rPr lang="en-US" dirty="0" smtClean="0"/>
              <a:t>dense depth map </a:t>
            </a:r>
            <a:r>
              <a:rPr lang="en-US" dirty="0"/>
              <a:t>by minimizing the </a:t>
            </a:r>
            <a:r>
              <a:rPr lang="en-US" dirty="0" smtClean="0"/>
              <a:t>multi-view photometric </a:t>
            </a:r>
            <a:r>
              <a:rPr lang="en-US" dirty="0"/>
              <a:t>constraint using </a:t>
            </a:r>
            <a:r>
              <a:rPr lang="en-US" dirty="0" smtClean="0"/>
              <a:t>graph cuts</a:t>
            </a:r>
          </a:p>
          <a:p>
            <a:endParaRPr lang="en-US" dirty="0" smtClean="0"/>
          </a:p>
          <a:p>
            <a:r>
              <a:rPr lang="en-US" dirty="0"/>
              <a:t>Compute </a:t>
            </a:r>
            <a:r>
              <a:rPr lang="en-US" dirty="0" smtClean="0"/>
              <a:t>normal field by photometric stereo</a:t>
            </a:r>
          </a:p>
          <a:p>
            <a:endParaRPr lang="en-US" dirty="0"/>
          </a:p>
          <a:p>
            <a:r>
              <a:rPr lang="en-US" dirty="0"/>
              <a:t>Recover the final surface using the dense depth </a:t>
            </a:r>
            <a:r>
              <a:rPr lang="en-US" dirty="0" smtClean="0"/>
              <a:t>map and </a:t>
            </a:r>
            <a:r>
              <a:rPr lang="en-US" dirty="0"/>
              <a:t>normal field.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B3472-BB6B-4C56-B5F7-2FCD4BB13D8C}" type="slidenum">
              <a:rPr lang="de-DE" altLang="zh-CN" sz="1200" smtClean="0"/>
              <a:pPr eaLnBrk="1" hangingPunct="1"/>
              <a:t>4</a:t>
            </a:fld>
            <a:r>
              <a:rPr lang="de-DE" altLang="zh-CN" sz="1200" dirty="0" smtClean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xmlns="" val="3499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estimation by photometric stereo constraint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Rank-3 </a:t>
                </a:r>
                <a:r>
                  <a:rPr lang="en-US" dirty="0"/>
                  <a:t>Approximation for pixel neighborhood</a:t>
                </a:r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𝑠𝑣𝑑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if depth is correct, the rank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should be 3.</a:t>
                </a:r>
                <a:endParaRPr lang="en-US" dirty="0"/>
              </a:p>
              <a:p>
                <a:r>
                  <a:rPr lang="en-US" dirty="0" smtClean="0"/>
                  <a:t>photometric stereo constraint (rank 3 constraint):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:,1:3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1:3,: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(1:3,1:3)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196263" cy="178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6909640" cy="150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B3472-BB6B-4C56-B5F7-2FCD4BB13D8C}" type="slidenum">
              <a:rPr lang="de-DE" altLang="zh-CN" sz="1200" smtClean="0"/>
              <a:pPr eaLnBrk="1" hangingPunct="1"/>
              <a:t>5</a:t>
            </a:fld>
            <a:r>
              <a:rPr lang="de-DE" altLang="zh-CN" sz="1200" dirty="0" smtClean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xmlns="" val="29051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recovery and geometry refinement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𝑰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𝑵𝑨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r>
                  <a:rPr lang="en-US" dirty="0" smtClean="0"/>
                  <a:t>Solving the ambiguity matrix A by registering to the normal to that from the initial depth map.</a:t>
                </a:r>
              </a:p>
              <a:p>
                <a:endParaRPr lang="en-US" dirty="0"/>
              </a:p>
              <a:p>
                <a:r>
                  <a:rPr lang="en-US" dirty="0" smtClean="0"/>
                  <a:t>With normal map recovered, which contains the high frequency of the geometry, the initial geometry is further refined by the normal constraint.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46156"/>
            <a:ext cx="2438400" cy="227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292"/>
          <a:stretch/>
        </p:blipFill>
        <p:spPr bwMode="auto">
          <a:xfrm>
            <a:off x="5715000" y="1246157"/>
            <a:ext cx="1676400" cy="17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33800" y="1828800"/>
            <a:ext cx="1600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Photometric stereo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B3472-BB6B-4C56-B5F7-2FCD4BB13D8C}" type="slidenum">
              <a:rPr lang="de-DE" altLang="zh-CN" sz="1200" smtClean="0"/>
              <a:pPr eaLnBrk="1" hangingPunct="1"/>
              <a:t>6</a:t>
            </a:fld>
            <a:r>
              <a:rPr lang="de-DE" altLang="zh-CN" sz="1200" dirty="0" smtClean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xmlns="" val="17189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B3472-BB6B-4C56-B5F7-2FCD4BB13D8C}" type="slidenum">
              <a:rPr lang="de-DE" altLang="zh-CN" sz="1200" smtClean="0"/>
              <a:pPr eaLnBrk="1" hangingPunct="1"/>
              <a:t>7</a:t>
            </a:fld>
            <a:r>
              <a:rPr lang="de-DE" altLang="zh-CN" sz="1200" dirty="0" smtClean="0"/>
              <a:t>/19</a:t>
            </a:r>
          </a:p>
        </p:txBody>
      </p:sp>
      <p:pic>
        <p:nvPicPr>
          <p:cNvPr id="6" name="ShapeViewIllumDivx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895350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6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219200"/>
          </a:xfrm>
        </p:spPr>
        <p:txBody>
          <a:bodyPr/>
          <a:lstStyle/>
          <a:p>
            <a:pPr lvl="0"/>
            <a:r>
              <a:rPr lang="en-US" dirty="0"/>
              <a:t>Shading-based Dynamic Shape Refinement from Multi-view Video under General </a:t>
            </a:r>
            <a:r>
              <a:rPr lang="en-US" dirty="0" smtClean="0"/>
              <a:t>Illumination</a:t>
            </a:r>
            <a:endParaRPr 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B3472-BB6B-4C56-B5F7-2FCD4BB13D8C}" type="slidenum">
              <a:rPr lang="de-DE" altLang="zh-CN" sz="1200" smtClean="0"/>
              <a:pPr eaLnBrk="1" hangingPunct="1"/>
              <a:t>8</a:t>
            </a:fld>
            <a:r>
              <a:rPr lang="de-DE" altLang="zh-CN" sz="1200" dirty="0" smtClean="0"/>
              <a:t>/19</a:t>
            </a:r>
          </a:p>
        </p:txBody>
      </p:sp>
      <p:sp>
        <p:nvSpPr>
          <p:cNvPr id="5" name="矩形 4"/>
          <p:cNvSpPr/>
          <p:nvPr/>
        </p:nvSpPr>
        <p:spPr>
          <a:xfrm>
            <a:off x="457200" y="1524000"/>
            <a:ext cx="8305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Target: High-quality 3D details for dynamic shapes without any controlled illumination </a:t>
            </a:r>
            <a:endParaRPr lang="zh-CN" altLang="en-US" sz="2400" b="1" dirty="0">
              <a:solidFill>
                <a:schemeClr val="tx1"/>
              </a:solidFill>
              <a:latin typeface="Arial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38400" y="2972355"/>
            <a:ext cx="1295400" cy="544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Previous </a:t>
            </a:r>
            <a:r>
              <a:rPr lang="en-US" altLang="zh-CN" b="1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methods</a:t>
            </a:r>
            <a:endParaRPr lang="zh-CN" altLang="en-US" b="1" dirty="0">
              <a:solidFill>
                <a:schemeClr val="tx1"/>
              </a:solidFill>
              <a:latin typeface="Arial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8400" y="5227638"/>
            <a:ext cx="1219200" cy="52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Our method</a:t>
            </a:r>
            <a:endParaRPr lang="zh-CN" altLang="en-US" b="1" dirty="0">
              <a:solidFill>
                <a:schemeClr val="tx1"/>
              </a:solidFill>
              <a:latin typeface="Arial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886200" y="2971800"/>
            <a:ext cx="533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72000" y="2590800"/>
            <a:ext cx="2133600" cy="1131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Embossed static detail from initial pose</a:t>
            </a:r>
            <a:endParaRPr lang="zh-CN" altLang="en-US" b="1" dirty="0">
              <a:solidFill>
                <a:schemeClr val="tx1"/>
              </a:solidFill>
              <a:latin typeface="Arial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8200" y="4922838"/>
            <a:ext cx="2133600" cy="1020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charset="0"/>
                <a:ea typeface="ＭＳ Ｐゴシック" charset="-128"/>
                <a:cs typeface="Times New Roman" pitchFamily="18" charset="0"/>
              </a:rPr>
              <a:t>Dynamic shape details from shading cues</a:t>
            </a:r>
            <a:endParaRPr lang="zh-CN" altLang="en-US" b="1" dirty="0">
              <a:solidFill>
                <a:schemeClr val="tx1"/>
              </a:solidFill>
              <a:latin typeface="Arial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12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580" y="2438400"/>
            <a:ext cx="21000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892" y="4419600"/>
            <a:ext cx="208670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2109238" cy="18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96"/>
          <p:cNvSpPr txBox="1">
            <a:spLocks noChangeArrowheads="1"/>
          </p:cNvSpPr>
          <p:nvPr/>
        </p:nvSpPr>
        <p:spPr bwMode="auto">
          <a:xfrm>
            <a:off x="228600" y="54102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Multi-view Video</a:t>
            </a:r>
            <a:endParaRPr lang="zh-CN" altLang="en-US" b="1" dirty="0"/>
          </a:p>
        </p:txBody>
      </p:sp>
      <p:sp>
        <p:nvSpPr>
          <p:cNvPr id="16" name="右箭头 15"/>
          <p:cNvSpPr/>
          <p:nvPr/>
        </p:nvSpPr>
        <p:spPr>
          <a:xfrm>
            <a:off x="3886200" y="5227638"/>
            <a:ext cx="533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846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mtClean="0">
                <a:ea typeface="宋体" charset="-122"/>
              </a:rPr>
              <a:t>(a)estimated lighting, (b)albedo map, (c)detailed surface geometry, (d)coarse tracked model, (e)multi-view images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9220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444B55-37AF-41E1-ACF0-1159027A0757}" type="datetime4">
              <a:rPr lang="en-US" altLang="zh-CN" sz="1200" smtClean="0"/>
              <a:pPr eaLnBrk="1" hangingPunct="1"/>
              <a:t>July 8, 2013</a:t>
            </a:fld>
            <a:endParaRPr lang="en-US" altLang="zh-CN" sz="1200" dirty="0" smtClean="0"/>
          </a:p>
        </p:txBody>
      </p:sp>
      <p:sp>
        <p:nvSpPr>
          <p:cNvPr id="9221" name="页脚占位符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zh-CN" sz="1200"/>
              <a:t> </a:t>
            </a:r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4B3472-BB6B-4C56-B5F7-2FCD4BB13D8C}" type="slidenum">
              <a:rPr lang="de-DE" altLang="zh-CN" sz="1200" smtClean="0"/>
              <a:pPr eaLnBrk="1" hangingPunct="1"/>
              <a:t>9</a:t>
            </a:fld>
            <a:r>
              <a:rPr lang="de-DE" altLang="zh-CN" sz="1200" dirty="0" smtClean="0"/>
              <a:t>/19</a:t>
            </a:r>
          </a:p>
        </p:txBody>
      </p:sp>
      <p:pic>
        <p:nvPicPr>
          <p:cNvPr id="9223" name="Picture 2" descr="E:\ICCV_writing\workflow\复件 pipel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168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61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bin-CGLunch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Yebin-CGLunch</Template>
  <TotalTime>93</TotalTime>
  <Words>353</Words>
  <Application>Microsoft Office PowerPoint</Application>
  <PresentationFormat>全屏显示(4:3)</PresentationFormat>
  <Paragraphs>63</Paragraphs>
  <Slides>13</Slides>
  <Notes>0</Notes>
  <HiddenSlides>0</HiddenSlides>
  <MMClips>2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Yebin-CGLunch</vt:lpstr>
      <vt:lpstr>MathType 6.0 Equation</vt:lpstr>
      <vt:lpstr>Illumination: Shape and Reflectance</vt:lpstr>
      <vt:lpstr>Agenda</vt:lpstr>
      <vt:lpstr>Shape from Varying Illumination and Viewpoint</vt:lpstr>
      <vt:lpstr>Pipeline</vt:lpstr>
      <vt:lpstr>Depth estimation by photometric stereo constraint</vt:lpstr>
      <vt:lpstr>Normal recovery and geometry refinement</vt:lpstr>
      <vt:lpstr>Results</vt:lpstr>
      <vt:lpstr>Shading-based Dynamic Shape Refinement from Multi-view Video under General Illumination</vt:lpstr>
      <vt:lpstr>Workflow</vt:lpstr>
      <vt:lpstr>Lighting and Albedo Estimation</vt:lpstr>
      <vt:lpstr>Shading-based Shape Refinement</vt:lpstr>
      <vt:lpstr>Results</vt:lpstr>
      <vt:lpstr>Thanks for your attention!</vt:lpstr>
    </vt:vector>
  </TitlesOfParts>
  <Company>MPI fuer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Illumination: Shape and Reflectance</dc:title>
  <dc:creator>chenglei</dc:creator>
  <cp:lastModifiedBy>Stanley</cp:lastModifiedBy>
  <cp:revision>23</cp:revision>
  <dcterms:created xsi:type="dcterms:W3CDTF">2013-07-08T16:30:54Z</dcterms:created>
  <dcterms:modified xsi:type="dcterms:W3CDTF">2013-07-08T21:15:42Z</dcterms:modified>
</cp:coreProperties>
</file>